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244_7F95F7FF.xml" ContentType="application/vnd.ms-powerpoint.comments+xml"/>
  <Override PartName="/ppt/tags/tag1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248_9E320EB1.xml" ContentType="application/vnd.ms-powerpoint.comments+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543" r:id="rId5"/>
    <p:sldId id="478" r:id="rId6"/>
    <p:sldId id="467" r:id="rId7"/>
    <p:sldId id="546" r:id="rId8"/>
    <p:sldId id="554" r:id="rId9"/>
    <p:sldId id="468" r:id="rId10"/>
    <p:sldId id="547" r:id="rId11"/>
    <p:sldId id="555" r:id="rId12"/>
    <p:sldId id="588" r:id="rId13"/>
    <p:sldId id="469" r:id="rId14"/>
    <p:sldId id="558" r:id="rId15"/>
    <p:sldId id="564" r:id="rId16"/>
    <p:sldId id="589" r:id="rId17"/>
    <p:sldId id="568" r:id="rId18"/>
    <p:sldId id="569" r:id="rId19"/>
    <p:sldId id="570" r:id="rId20"/>
    <p:sldId id="572" r:id="rId21"/>
    <p:sldId id="573" r:id="rId22"/>
    <p:sldId id="591" r:id="rId23"/>
    <p:sldId id="565" r:id="rId24"/>
    <p:sldId id="473" r:id="rId25"/>
    <p:sldId id="585" r:id="rId26"/>
    <p:sldId id="590" r:id="rId27"/>
    <p:sldId id="566" r:id="rId28"/>
    <p:sldId id="574" r:id="rId29"/>
    <p:sldId id="576" r:id="rId30"/>
    <p:sldId id="575" r:id="rId31"/>
    <p:sldId id="577" r:id="rId32"/>
    <p:sldId id="579" r:id="rId33"/>
    <p:sldId id="580" r:id="rId34"/>
    <p:sldId id="567" r:id="rId35"/>
    <p:sldId id="581" r:id="rId36"/>
    <p:sldId id="582" r:id="rId37"/>
    <p:sldId id="583" r:id="rId38"/>
    <p:sldId id="584" r:id="rId39"/>
    <p:sldId id="561" r:id="rId40"/>
    <p:sldId id="563" r:id="rId41"/>
    <p:sldId id="562" r:id="rId42"/>
  </p:sldIdLst>
  <p:sldSz cx="24377650" cy="13716000"/>
  <p:notesSz cx="6858000" cy="9144000"/>
  <p:custDataLst>
    <p:tags r:id="rId44"/>
  </p:custDataLst>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49">
          <p15:clr>
            <a:srgbClr val="A4A3A4"/>
          </p15:clr>
        </p15:guide>
        <p15:guide id="2" orient="horz" pos="360" userDrawn="1">
          <p15:clr>
            <a:srgbClr val="A4A3A4"/>
          </p15:clr>
        </p15:guide>
        <p15:guide id="3" pos="7726" userDrawn="1">
          <p15:clr>
            <a:srgbClr val="A4A3A4"/>
          </p15:clr>
        </p15:guide>
        <p15:guide id="4" pos="910" userDrawn="1">
          <p15:clr>
            <a:srgbClr val="A4A3A4"/>
          </p15:clr>
        </p15:guide>
        <p15:guide id="5" pos="1444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9EFC89-D49C-AA30-2140-46870C49F699}" name="Mark Meyers" initials="MM" userId="S::mark.meyers@rehmann.com::9f58e0f6-563a-4284-982c-3b58d9ddcdb2"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C3744"/>
    <a:srgbClr val="0E35CB"/>
    <a:srgbClr val="000000"/>
    <a:srgbClr val="3D4D4D"/>
    <a:srgbClr val="384558"/>
    <a:srgbClr val="0E80C9"/>
    <a:srgbClr val="06B3B7"/>
    <a:srgbClr val="414E5E"/>
    <a:srgbClr val="EDAF3F"/>
    <a:srgbClr val="C9CB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12FD1F-B929-4041-9257-F629849EDF27}" v="406" dt="2023-06-08T02:44:43.65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45" autoAdjust="0"/>
    <p:restoredTop sz="65570" autoAdjust="0"/>
  </p:normalViewPr>
  <p:slideViewPr>
    <p:cSldViewPr snapToGrid="0" snapToObjects="1">
      <p:cViewPr varScale="1">
        <p:scale>
          <a:sx n="25" d="100"/>
          <a:sy n="25" d="100"/>
        </p:scale>
        <p:origin x="1788" y="36"/>
      </p:cViewPr>
      <p:guideLst>
        <p:guide orient="horz" pos="8249"/>
        <p:guide orient="horz" pos="360"/>
        <p:guide pos="7726"/>
        <p:guide pos="910"/>
        <p:guide pos="14446"/>
      </p:guideLst>
    </p:cSldViewPr>
  </p:slideViewPr>
  <p:notesTextViewPr>
    <p:cViewPr>
      <p:scale>
        <a:sx n="100" d="100"/>
        <a:sy n="100" d="100"/>
      </p:scale>
      <p:origin x="0" y="0"/>
    </p:cViewPr>
  </p:notesTextViewPr>
  <p:sorterViewPr>
    <p:cViewPr>
      <p:scale>
        <a:sx n="24" d="100"/>
        <a:sy n="24"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244_7F95F7FF.xml><?xml version="1.0" encoding="utf-8"?>
<p188:cmLst xmlns:a="http://schemas.openxmlformats.org/drawingml/2006/main" xmlns:r="http://schemas.openxmlformats.org/officeDocument/2006/relationships" xmlns:p188="http://schemas.microsoft.com/office/powerpoint/2018/8/main">
  <p188:cm id="{57FAF7E7-E5FD-4E72-BCD7-60E78060BF8F}" authorId="{819EFC89-D49C-AA30-2140-46870C49F699}" created="2023-06-06T10:52:19.775">
    <ac:deMkLst xmlns:ac="http://schemas.microsoft.com/office/drawing/2013/main/command">
      <pc:docMk xmlns:pc="http://schemas.microsoft.com/office/powerpoint/2013/main/command"/>
      <pc:sldMk xmlns:pc="http://schemas.microsoft.com/office/powerpoint/2013/main/command" cId="2140534783" sldId="580"/>
      <ac:picMk id="2" creationId="{424F556F-E622-4413-0458-63977DA9FABC}"/>
    </ac:deMkLst>
    <p188:txBody>
      <a:bodyPr/>
      <a:lstStyle/>
      <a:p>
        <a:r>
          <a:rPr lang="en-US"/>
          <a:t>IDGT Sale line is producing a lower after-tax estate to heirs. Is this correct?</a:t>
        </a:r>
      </a:p>
    </p188:txBody>
  </p188:cm>
</p188:cmLst>
</file>

<file path=ppt/comments/modernComment_248_9E320EB1.xml><?xml version="1.0" encoding="utf-8"?>
<p188:cmLst xmlns:a="http://schemas.openxmlformats.org/drawingml/2006/main" xmlns:r="http://schemas.openxmlformats.org/officeDocument/2006/relationships" xmlns:p188="http://schemas.microsoft.com/office/powerpoint/2018/8/main">
  <p188:cm id="{662E3529-5F6D-4C00-89FF-8A9698F53690}" authorId="{819EFC89-D49C-AA30-2140-46870C49F699}" created="2023-06-06T10:52:19.775">
    <ac:deMkLst xmlns:ac="http://schemas.microsoft.com/office/drawing/2013/main/command">
      <pc:docMk xmlns:pc="http://schemas.microsoft.com/office/powerpoint/2013/main/command"/>
      <pc:sldMk xmlns:pc="http://schemas.microsoft.com/office/powerpoint/2013/main/command" cId="2654080689" sldId="584"/>
      <ac:picMk id="2" creationId="{424F556F-E622-4413-0458-63977DA9FABC}"/>
    </ac:deMkLst>
    <p188:txBody>
      <a:bodyPr/>
      <a:lstStyle/>
      <a:p>
        <a:r>
          <a:rPr lang="en-US"/>
          <a:t>IDGT Sale line is producing a lower after-tax estate to heirs. Is this correct?</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A15D6-3AB4-494B-AB70-28B0A680B347}"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0D2C9D3B-73C7-475F-9C18-3FCFFFADD2C0}">
      <dgm:prSet/>
      <dgm:spPr/>
      <dgm:t>
        <a:bodyPr/>
        <a:lstStyle/>
        <a:p>
          <a:r>
            <a:rPr lang="en-US" dirty="0"/>
            <a:t>Annual Exclusion Gifts – Low Hanging Fruit</a:t>
          </a:r>
        </a:p>
      </dgm:t>
    </dgm:pt>
    <dgm:pt modelId="{7A42944C-035D-45C6-8D7B-0F1D038FB217}" type="parTrans" cxnId="{42852E45-1224-45A5-95BA-713391DBCC47}">
      <dgm:prSet/>
      <dgm:spPr/>
      <dgm:t>
        <a:bodyPr/>
        <a:lstStyle/>
        <a:p>
          <a:endParaRPr lang="en-US"/>
        </a:p>
      </dgm:t>
    </dgm:pt>
    <dgm:pt modelId="{CF31FF47-FB00-42F2-8908-C53AF2E4F421}" type="sibTrans" cxnId="{42852E45-1224-45A5-95BA-713391DBCC47}">
      <dgm:prSet/>
      <dgm:spPr/>
      <dgm:t>
        <a:bodyPr/>
        <a:lstStyle/>
        <a:p>
          <a:endParaRPr lang="en-US"/>
        </a:p>
      </dgm:t>
    </dgm:pt>
    <dgm:pt modelId="{CE2D6906-D5D4-41CB-BAEB-EA04845BA840}">
      <dgm:prSet/>
      <dgm:spPr/>
      <dgm:t>
        <a:bodyPr/>
        <a:lstStyle/>
        <a:p>
          <a:r>
            <a:rPr lang="en-US" u="none" dirty="0"/>
            <a:t>Trust Techniques – Let The Fun Begin!</a:t>
          </a:r>
        </a:p>
      </dgm:t>
    </dgm:pt>
    <dgm:pt modelId="{05D90D79-D843-4934-831A-9611F6A90876}" type="parTrans" cxnId="{1AA97FA5-6F12-4C42-8EDD-D2232600611C}">
      <dgm:prSet/>
      <dgm:spPr/>
      <dgm:t>
        <a:bodyPr/>
        <a:lstStyle/>
        <a:p>
          <a:endParaRPr lang="en-US"/>
        </a:p>
      </dgm:t>
    </dgm:pt>
    <dgm:pt modelId="{7ACEF638-11FC-4B46-9F72-787780A53F83}" type="sibTrans" cxnId="{1AA97FA5-6F12-4C42-8EDD-D2232600611C}">
      <dgm:prSet/>
      <dgm:spPr/>
      <dgm:t>
        <a:bodyPr/>
        <a:lstStyle/>
        <a:p>
          <a:endParaRPr lang="en-US"/>
        </a:p>
      </dgm:t>
    </dgm:pt>
    <dgm:pt modelId="{F677DCB9-2DBD-4B73-83EB-0087E5F6B68A}">
      <dgm:prSet/>
      <dgm:spPr/>
      <dgm:t>
        <a:bodyPr/>
        <a:lstStyle/>
        <a:p>
          <a:r>
            <a:rPr lang="en-US"/>
            <a:t>IDIT – Intentionally Defective Irrevocable Trust</a:t>
          </a:r>
        </a:p>
      </dgm:t>
    </dgm:pt>
    <dgm:pt modelId="{48217553-879E-4387-84EB-50D00F307513}" type="parTrans" cxnId="{06644B23-9C77-471A-B44B-95AD89DC1261}">
      <dgm:prSet/>
      <dgm:spPr/>
      <dgm:t>
        <a:bodyPr/>
        <a:lstStyle/>
        <a:p>
          <a:endParaRPr lang="en-US"/>
        </a:p>
      </dgm:t>
    </dgm:pt>
    <dgm:pt modelId="{58362844-A366-4C78-BD09-BF4D4939D595}" type="sibTrans" cxnId="{06644B23-9C77-471A-B44B-95AD89DC1261}">
      <dgm:prSet/>
      <dgm:spPr/>
      <dgm:t>
        <a:bodyPr/>
        <a:lstStyle/>
        <a:p>
          <a:endParaRPr lang="en-US"/>
        </a:p>
      </dgm:t>
    </dgm:pt>
    <dgm:pt modelId="{7176BEB7-9281-4B19-99B9-C89361912E69}">
      <dgm:prSet/>
      <dgm:spPr/>
      <dgm:t>
        <a:bodyPr/>
        <a:lstStyle/>
        <a:p>
          <a:r>
            <a:rPr lang="en-US"/>
            <a:t>Sale and gifting</a:t>
          </a:r>
        </a:p>
      </dgm:t>
    </dgm:pt>
    <dgm:pt modelId="{09D39B9D-D37F-4EA1-BE2A-90F335C2EF09}" type="parTrans" cxnId="{782FBCCA-136D-4B05-9B5A-B3B372A2D7E7}">
      <dgm:prSet/>
      <dgm:spPr/>
      <dgm:t>
        <a:bodyPr/>
        <a:lstStyle/>
        <a:p>
          <a:endParaRPr lang="en-US"/>
        </a:p>
      </dgm:t>
    </dgm:pt>
    <dgm:pt modelId="{DF0DD3A8-0164-48C0-9B2A-C554C4A3B1E4}" type="sibTrans" cxnId="{782FBCCA-136D-4B05-9B5A-B3B372A2D7E7}">
      <dgm:prSet/>
      <dgm:spPr/>
      <dgm:t>
        <a:bodyPr/>
        <a:lstStyle/>
        <a:p>
          <a:endParaRPr lang="en-US"/>
        </a:p>
      </dgm:t>
    </dgm:pt>
    <dgm:pt modelId="{3D9262CD-C1DB-42C0-9FCE-740D597B0C78}">
      <dgm:prSet/>
      <dgm:spPr/>
      <dgm:t>
        <a:bodyPr/>
        <a:lstStyle/>
        <a:p>
          <a:r>
            <a:rPr lang="en-US"/>
            <a:t>ILIT – Irrevocable Life Insurance Trust</a:t>
          </a:r>
        </a:p>
      </dgm:t>
    </dgm:pt>
    <dgm:pt modelId="{805B841F-0825-47A0-997B-131992EF4400}" type="parTrans" cxnId="{4E78A618-F4C9-4156-B652-E2FD3975F622}">
      <dgm:prSet/>
      <dgm:spPr/>
      <dgm:t>
        <a:bodyPr/>
        <a:lstStyle/>
        <a:p>
          <a:endParaRPr lang="en-US"/>
        </a:p>
      </dgm:t>
    </dgm:pt>
    <dgm:pt modelId="{60066060-1C8E-4EC0-850E-5B9E2E167888}" type="sibTrans" cxnId="{4E78A618-F4C9-4156-B652-E2FD3975F622}">
      <dgm:prSet/>
      <dgm:spPr/>
      <dgm:t>
        <a:bodyPr/>
        <a:lstStyle/>
        <a:p>
          <a:endParaRPr lang="en-US"/>
        </a:p>
      </dgm:t>
    </dgm:pt>
    <dgm:pt modelId="{40BE6C09-EE9D-41E0-8107-3CD09B73D281}">
      <dgm:prSet/>
      <dgm:spPr/>
      <dgm:t>
        <a:bodyPr/>
        <a:lstStyle/>
        <a:p>
          <a:r>
            <a:rPr lang="en-US"/>
            <a:t>CRT/CLT – Charitable Remainder/Lead Trusts</a:t>
          </a:r>
        </a:p>
      </dgm:t>
    </dgm:pt>
    <dgm:pt modelId="{EBFBC9EC-F0AE-46C2-B3BD-2BA3DA204125}" type="parTrans" cxnId="{672F35C2-5755-4E41-BABE-0F86A63BDC5D}">
      <dgm:prSet/>
      <dgm:spPr/>
      <dgm:t>
        <a:bodyPr/>
        <a:lstStyle/>
        <a:p>
          <a:endParaRPr lang="en-US"/>
        </a:p>
      </dgm:t>
    </dgm:pt>
    <dgm:pt modelId="{3877C378-E9B1-42FC-9034-6AD0FB28A1B7}" type="sibTrans" cxnId="{672F35C2-5755-4E41-BABE-0F86A63BDC5D}">
      <dgm:prSet/>
      <dgm:spPr/>
      <dgm:t>
        <a:bodyPr/>
        <a:lstStyle/>
        <a:p>
          <a:endParaRPr lang="en-US"/>
        </a:p>
      </dgm:t>
    </dgm:pt>
    <dgm:pt modelId="{9AB4B05B-F93E-4487-BC66-9F8FFEACE346}">
      <dgm:prSet/>
      <dgm:spPr/>
      <dgm:t>
        <a:bodyPr/>
        <a:lstStyle/>
        <a:p>
          <a:r>
            <a:rPr lang="en-US" dirty="0"/>
            <a:t>SLAT – Spousal Lifetime Access Trust</a:t>
          </a:r>
        </a:p>
      </dgm:t>
    </dgm:pt>
    <dgm:pt modelId="{74FAA21E-CA4B-41B2-87A4-FF3EEB10D66E}" type="parTrans" cxnId="{4CFCD2BB-D07B-4755-9323-55D3F1C21B1B}">
      <dgm:prSet/>
      <dgm:spPr/>
      <dgm:t>
        <a:bodyPr/>
        <a:lstStyle/>
        <a:p>
          <a:endParaRPr lang="en-US"/>
        </a:p>
      </dgm:t>
    </dgm:pt>
    <dgm:pt modelId="{C087E276-A4B6-47F0-8541-67DB9E122D4E}" type="sibTrans" cxnId="{4CFCD2BB-D07B-4755-9323-55D3F1C21B1B}">
      <dgm:prSet/>
      <dgm:spPr/>
      <dgm:t>
        <a:bodyPr/>
        <a:lstStyle/>
        <a:p>
          <a:endParaRPr lang="en-US"/>
        </a:p>
      </dgm:t>
    </dgm:pt>
    <dgm:pt modelId="{4F79979D-28E8-4358-8B61-AC8174814355}">
      <dgm:prSet/>
      <dgm:spPr/>
      <dgm:t>
        <a:bodyPr/>
        <a:lstStyle/>
        <a:p>
          <a:r>
            <a:rPr lang="en-US" dirty="0"/>
            <a:t>QPRT – Qualified Personal Residence Trust</a:t>
          </a:r>
        </a:p>
      </dgm:t>
    </dgm:pt>
    <dgm:pt modelId="{06BDCD6D-B015-4282-A7C1-36069EFE7CB1}" type="parTrans" cxnId="{6E251A59-FE1E-40F7-B436-2454ECACECB6}">
      <dgm:prSet/>
      <dgm:spPr/>
      <dgm:t>
        <a:bodyPr/>
        <a:lstStyle/>
        <a:p>
          <a:endParaRPr lang="en-US"/>
        </a:p>
      </dgm:t>
    </dgm:pt>
    <dgm:pt modelId="{912428B1-D273-4609-8F4B-C30615ECBA44}" type="sibTrans" cxnId="{6E251A59-FE1E-40F7-B436-2454ECACECB6}">
      <dgm:prSet/>
      <dgm:spPr/>
      <dgm:t>
        <a:bodyPr/>
        <a:lstStyle/>
        <a:p>
          <a:endParaRPr lang="en-US"/>
        </a:p>
      </dgm:t>
    </dgm:pt>
    <dgm:pt modelId="{55026021-2426-4905-8CFA-329852841626}">
      <dgm:prSet/>
      <dgm:spPr/>
      <dgm:t>
        <a:bodyPr/>
        <a:lstStyle/>
        <a:p>
          <a:r>
            <a:rPr lang="en-US" dirty="0"/>
            <a:t>$17,000 per person </a:t>
          </a:r>
        </a:p>
      </dgm:t>
    </dgm:pt>
    <dgm:pt modelId="{F55985B6-DEF2-488E-8A68-418EDFB5D9EC}" type="parTrans" cxnId="{99C34978-F474-460F-8BF4-8247D2B4CA17}">
      <dgm:prSet/>
      <dgm:spPr/>
      <dgm:t>
        <a:bodyPr/>
        <a:lstStyle/>
        <a:p>
          <a:endParaRPr lang="en-US"/>
        </a:p>
      </dgm:t>
    </dgm:pt>
    <dgm:pt modelId="{344ADDBE-3F06-48A2-8D7D-A2C6ECCE9DD9}" type="sibTrans" cxnId="{99C34978-F474-460F-8BF4-8247D2B4CA17}">
      <dgm:prSet/>
      <dgm:spPr/>
      <dgm:t>
        <a:bodyPr/>
        <a:lstStyle/>
        <a:p>
          <a:endParaRPr lang="en-US"/>
        </a:p>
      </dgm:t>
    </dgm:pt>
    <dgm:pt modelId="{DAF6698C-DDD9-48D5-B925-CB0796062B39}">
      <dgm:prSet/>
      <dgm:spPr/>
      <dgm:t>
        <a:bodyPr/>
        <a:lstStyle/>
        <a:p>
          <a:r>
            <a:rPr lang="en-US" dirty="0"/>
            <a:t>Pay medical and educational expenses directly without using any exemption</a:t>
          </a:r>
        </a:p>
      </dgm:t>
    </dgm:pt>
    <dgm:pt modelId="{26C858EC-E687-4963-A53F-EE4EB3207D42}" type="parTrans" cxnId="{0A60BCFF-8250-48F0-BFFD-40DC05BBB6E2}">
      <dgm:prSet/>
      <dgm:spPr/>
      <dgm:t>
        <a:bodyPr/>
        <a:lstStyle/>
        <a:p>
          <a:endParaRPr lang="en-US"/>
        </a:p>
      </dgm:t>
    </dgm:pt>
    <dgm:pt modelId="{0B33F245-902B-43F4-9AED-0DE78BA75FB7}" type="sibTrans" cxnId="{0A60BCFF-8250-48F0-BFFD-40DC05BBB6E2}">
      <dgm:prSet/>
      <dgm:spPr/>
      <dgm:t>
        <a:bodyPr/>
        <a:lstStyle/>
        <a:p>
          <a:endParaRPr lang="en-US"/>
        </a:p>
      </dgm:t>
    </dgm:pt>
    <dgm:pt modelId="{37C9298A-3247-4B7A-A06E-D0DA697A77B8}">
      <dgm:prSet/>
      <dgm:spPr/>
      <dgm:t>
        <a:bodyPr/>
        <a:lstStyle/>
        <a:p>
          <a:r>
            <a:rPr lang="en-US" dirty="0"/>
            <a:t>Superfund 529 Plans</a:t>
          </a:r>
        </a:p>
      </dgm:t>
    </dgm:pt>
    <dgm:pt modelId="{97803218-F52A-4557-B13F-8C7ED543CF9C}" type="parTrans" cxnId="{DD1092F5-DA95-433D-88CA-6AE46A3434A0}">
      <dgm:prSet/>
      <dgm:spPr/>
      <dgm:t>
        <a:bodyPr/>
        <a:lstStyle/>
        <a:p>
          <a:endParaRPr lang="en-US"/>
        </a:p>
      </dgm:t>
    </dgm:pt>
    <dgm:pt modelId="{FE0832AD-AEB3-42B8-8016-5B7B8278C0AB}" type="sibTrans" cxnId="{DD1092F5-DA95-433D-88CA-6AE46A3434A0}">
      <dgm:prSet/>
      <dgm:spPr/>
      <dgm:t>
        <a:bodyPr/>
        <a:lstStyle/>
        <a:p>
          <a:endParaRPr lang="en-US"/>
        </a:p>
      </dgm:t>
    </dgm:pt>
    <dgm:pt modelId="{8DB9A108-EB80-4C43-AFBB-75E880FEE0FF}">
      <dgm:prSet/>
      <dgm:spPr/>
      <dgm:t>
        <a:bodyPr/>
        <a:lstStyle/>
        <a:p>
          <a:r>
            <a:rPr lang="en-US" dirty="0"/>
            <a:t>GRAT – Grantor Retained Annuity Trust</a:t>
          </a:r>
        </a:p>
      </dgm:t>
    </dgm:pt>
    <dgm:pt modelId="{F63ECF26-AECB-438C-8548-58548978C8B2}" type="parTrans" cxnId="{7B39B8FF-8966-44FF-A816-97D6E0BE5161}">
      <dgm:prSet/>
      <dgm:spPr/>
      <dgm:t>
        <a:bodyPr/>
        <a:lstStyle/>
        <a:p>
          <a:endParaRPr lang="en-US"/>
        </a:p>
      </dgm:t>
    </dgm:pt>
    <dgm:pt modelId="{0F364635-5094-41EC-A607-3FD228434726}" type="sibTrans" cxnId="{7B39B8FF-8966-44FF-A816-97D6E0BE5161}">
      <dgm:prSet/>
      <dgm:spPr/>
      <dgm:t>
        <a:bodyPr/>
        <a:lstStyle/>
        <a:p>
          <a:endParaRPr lang="en-US"/>
        </a:p>
      </dgm:t>
    </dgm:pt>
    <dgm:pt modelId="{15E5F0A1-0658-4B18-B11B-F615BB2395C9}">
      <dgm:prSet/>
      <dgm:spPr/>
      <dgm:t>
        <a:bodyPr/>
        <a:lstStyle/>
        <a:p>
          <a:r>
            <a:rPr lang="en-US" dirty="0"/>
            <a:t>DSUE</a:t>
          </a:r>
        </a:p>
      </dgm:t>
    </dgm:pt>
    <dgm:pt modelId="{3EEEB78A-A5EE-424D-9202-3613B07DB06B}" type="parTrans" cxnId="{E41A403F-7C59-43D0-9985-E7A2963D9B02}">
      <dgm:prSet/>
      <dgm:spPr/>
      <dgm:t>
        <a:bodyPr/>
        <a:lstStyle/>
        <a:p>
          <a:endParaRPr lang="en-US"/>
        </a:p>
      </dgm:t>
    </dgm:pt>
    <dgm:pt modelId="{4545B2C6-0705-484A-99D9-76DCEA35A39B}" type="sibTrans" cxnId="{E41A403F-7C59-43D0-9985-E7A2963D9B02}">
      <dgm:prSet/>
      <dgm:spPr/>
      <dgm:t>
        <a:bodyPr/>
        <a:lstStyle/>
        <a:p>
          <a:endParaRPr lang="en-US"/>
        </a:p>
      </dgm:t>
    </dgm:pt>
    <dgm:pt modelId="{8FAEF8B7-F27C-4C99-B78D-49371CE57628}">
      <dgm:prSet/>
      <dgm:spPr/>
      <dgm:t>
        <a:bodyPr/>
        <a:lstStyle/>
        <a:p>
          <a:r>
            <a:rPr lang="en-US" dirty="0"/>
            <a:t>Don’t forget the importance of portability and the impact the Deceased Spousal Unused Exemption can have</a:t>
          </a:r>
        </a:p>
      </dgm:t>
    </dgm:pt>
    <dgm:pt modelId="{D101E2FA-AA53-4291-BAC5-40CE5053CBC9}" type="parTrans" cxnId="{0F91EE06-57A7-4BFD-B4DC-6C856E6C0341}">
      <dgm:prSet/>
      <dgm:spPr/>
      <dgm:t>
        <a:bodyPr/>
        <a:lstStyle/>
        <a:p>
          <a:endParaRPr lang="en-US"/>
        </a:p>
      </dgm:t>
    </dgm:pt>
    <dgm:pt modelId="{94020217-3A90-43A4-83F8-7279A482E146}" type="sibTrans" cxnId="{0F91EE06-57A7-4BFD-B4DC-6C856E6C0341}">
      <dgm:prSet/>
      <dgm:spPr/>
      <dgm:t>
        <a:bodyPr/>
        <a:lstStyle/>
        <a:p>
          <a:endParaRPr lang="en-US"/>
        </a:p>
      </dgm:t>
    </dgm:pt>
    <dgm:pt modelId="{7D92B797-650F-40DA-AF78-37D4230C2BB5}" type="pres">
      <dgm:prSet presAssocID="{56AA15D6-3AB4-494B-AB70-28B0A680B347}" presName="linearFlow" presStyleCnt="0">
        <dgm:presLayoutVars>
          <dgm:dir/>
          <dgm:animLvl val="lvl"/>
          <dgm:resizeHandles val="exact"/>
        </dgm:presLayoutVars>
      </dgm:prSet>
      <dgm:spPr/>
    </dgm:pt>
    <dgm:pt modelId="{4EF6F79F-DC0B-497C-B4B4-9FB3DAD044CA}" type="pres">
      <dgm:prSet presAssocID="{15E5F0A1-0658-4B18-B11B-F615BB2395C9}" presName="composite" presStyleCnt="0"/>
      <dgm:spPr/>
    </dgm:pt>
    <dgm:pt modelId="{D2593DC4-3C7C-4B0D-B071-6CED5083B001}" type="pres">
      <dgm:prSet presAssocID="{15E5F0A1-0658-4B18-B11B-F615BB2395C9}" presName="parentText" presStyleLbl="alignNode1" presStyleIdx="0" presStyleCnt="3">
        <dgm:presLayoutVars>
          <dgm:chMax val="1"/>
          <dgm:bulletEnabled val="1"/>
        </dgm:presLayoutVars>
      </dgm:prSet>
      <dgm:spPr/>
    </dgm:pt>
    <dgm:pt modelId="{9CCFE2BA-7AC9-4C13-9794-FCAEC867706A}" type="pres">
      <dgm:prSet presAssocID="{15E5F0A1-0658-4B18-B11B-F615BB2395C9}" presName="descendantText" presStyleLbl="alignAcc1" presStyleIdx="0" presStyleCnt="3">
        <dgm:presLayoutVars>
          <dgm:bulletEnabled val="1"/>
        </dgm:presLayoutVars>
      </dgm:prSet>
      <dgm:spPr/>
    </dgm:pt>
    <dgm:pt modelId="{97DC8300-AE4B-4AF7-9950-19FFE603F0A9}" type="pres">
      <dgm:prSet presAssocID="{4545B2C6-0705-484A-99D9-76DCEA35A39B}" presName="sp" presStyleCnt="0"/>
      <dgm:spPr/>
    </dgm:pt>
    <dgm:pt modelId="{14EF3495-3111-44B8-8F93-5B2D003A127C}" type="pres">
      <dgm:prSet presAssocID="{0D2C9D3B-73C7-475F-9C18-3FCFFFADD2C0}" presName="composite" presStyleCnt="0"/>
      <dgm:spPr/>
    </dgm:pt>
    <dgm:pt modelId="{71483030-37DE-4719-B9FB-BF31A11AC2B9}" type="pres">
      <dgm:prSet presAssocID="{0D2C9D3B-73C7-475F-9C18-3FCFFFADD2C0}" presName="parentText" presStyleLbl="alignNode1" presStyleIdx="1" presStyleCnt="3">
        <dgm:presLayoutVars>
          <dgm:chMax val="1"/>
          <dgm:bulletEnabled val="1"/>
        </dgm:presLayoutVars>
      </dgm:prSet>
      <dgm:spPr/>
    </dgm:pt>
    <dgm:pt modelId="{351C90F6-F03C-48D7-B2A2-69B25BFAF67F}" type="pres">
      <dgm:prSet presAssocID="{0D2C9D3B-73C7-475F-9C18-3FCFFFADD2C0}" presName="descendantText" presStyleLbl="alignAcc1" presStyleIdx="1" presStyleCnt="3">
        <dgm:presLayoutVars>
          <dgm:bulletEnabled val="1"/>
        </dgm:presLayoutVars>
      </dgm:prSet>
      <dgm:spPr/>
    </dgm:pt>
    <dgm:pt modelId="{CBD593AF-E753-4DD1-8EBB-128579D21841}" type="pres">
      <dgm:prSet presAssocID="{CF31FF47-FB00-42F2-8908-C53AF2E4F421}" presName="sp" presStyleCnt="0"/>
      <dgm:spPr/>
    </dgm:pt>
    <dgm:pt modelId="{97CBAFB2-2098-4F12-A5BE-86ECC681A221}" type="pres">
      <dgm:prSet presAssocID="{CE2D6906-D5D4-41CB-BAEB-EA04845BA840}" presName="composite" presStyleCnt="0"/>
      <dgm:spPr/>
    </dgm:pt>
    <dgm:pt modelId="{FB410A12-D207-4EB8-A1E4-9FA6627087F3}" type="pres">
      <dgm:prSet presAssocID="{CE2D6906-D5D4-41CB-BAEB-EA04845BA840}" presName="parentText" presStyleLbl="alignNode1" presStyleIdx="2" presStyleCnt="3">
        <dgm:presLayoutVars>
          <dgm:chMax val="1"/>
          <dgm:bulletEnabled val="1"/>
        </dgm:presLayoutVars>
      </dgm:prSet>
      <dgm:spPr/>
    </dgm:pt>
    <dgm:pt modelId="{4DA86C85-F221-4200-83DB-A600802514E0}" type="pres">
      <dgm:prSet presAssocID="{CE2D6906-D5D4-41CB-BAEB-EA04845BA840}" presName="descendantText" presStyleLbl="alignAcc1" presStyleIdx="2" presStyleCnt="3">
        <dgm:presLayoutVars>
          <dgm:bulletEnabled val="1"/>
        </dgm:presLayoutVars>
      </dgm:prSet>
      <dgm:spPr/>
    </dgm:pt>
  </dgm:ptLst>
  <dgm:cxnLst>
    <dgm:cxn modelId="{0F91EE06-57A7-4BFD-B4DC-6C856E6C0341}" srcId="{15E5F0A1-0658-4B18-B11B-F615BB2395C9}" destId="{8FAEF8B7-F27C-4C99-B78D-49371CE57628}" srcOrd="0" destOrd="0" parTransId="{D101E2FA-AA53-4291-BAC5-40CE5053CBC9}" sibTransId="{94020217-3A90-43A4-83F8-7279A482E146}"/>
    <dgm:cxn modelId="{38F9C30C-BA78-4297-AB56-436D25F9E10E}" type="presOf" srcId="{CE2D6906-D5D4-41CB-BAEB-EA04845BA840}" destId="{FB410A12-D207-4EB8-A1E4-9FA6627087F3}" srcOrd="0" destOrd="0" presId="urn:microsoft.com/office/officeart/2005/8/layout/chevron2"/>
    <dgm:cxn modelId="{4E78A618-F4C9-4156-B652-E2FD3975F622}" srcId="{CE2D6906-D5D4-41CB-BAEB-EA04845BA840}" destId="{3D9262CD-C1DB-42C0-9FCE-740D597B0C78}" srcOrd="1" destOrd="0" parTransId="{805B841F-0825-47A0-997B-131992EF4400}" sibTransId="{60066060-1C8E-4EC0-850E-5B9E2E167888}"/>
    <dgm:cxn modelId="{F3D5351B-5D41-4E10-94DA-7AACE6F688F9}" type="presOf" srcId="{37C9298A-3247-4B7A-A06E-D0DA697A77B8}" destId="{351C90F6-F03C-48D7-B2A2-69B25BFAF67F}" srcOrd="0" destOrd="2" presId="urn:microsoft.com/office/officeart/2005/8/layout/chevron2"/>
    <dgm:cxn modelId="{23580E23-A213-4F1C-98BF-DDB6D1674C45}" type="presOf" srcId="{8FAEF8B7-F27C-4C99-B78D-49371CE57628}" destId="{9CCFE2BA-7AC9-4C13-9794-FCAEC867706A}" srcOrd="0" destOrd="0" presId="urn:microsoft.com/office/officeart/2005/8/layout/chevron2"/>
    <dgm:cxn modelId="{06644B23-9C77-471A-B44B-95AD89DC1261}" srcId="{CE2D6906-D5D4-41CB-BAEB-EA04845BA840}" destId="{F677DCB9-2DBD-4B73-83EB-0087E5F6B68A}" srcOrd="0" destOrd="0" parTransId="{48217553-879E-4387-84EB-50D00F307513}" sibTransId="{58362844-A366-4C78-BD09-BF4D4939D595}"/>
    <dgm:cxn modelId="{B3191325-71B1-426A-A09A-B666301865BD}" type="presOf" srcId="{DAF6698C-DDD9-48D5-B925-CB0796062B39}" destId="{351C90F6-F03C-48D7-B2A2-69B25BFAF67F}" srcOrd="0" destOrd="1" presId="urn:microsoft.com/office/officeart/2005/8/layout/chevron2"/>
    <dgm:cxn modelId="{A0647138-2C69-4EC4-BCBE-285707545605}" type="presOf" srcId="{F677DCB9-2DBD-4B73-83EB-0087E5F6B68A}" destId="{4DA86C85-F221-4200-83DB-A600802514E0}" srcOrd="0" destOrd="0" presId="urn:microsoft.com/office/officeart/2005/8/layout/chevron2"/>
    <dgm:cxn modelId="{E41A403F-7C59-43D0-9985-E7A2963D9B02}" srcId="{56AA15D6-3AB4-494B-AB70-28B0A680B347}" destId="{15E5F0A1-0658-4B18-B11B-F615BB2395C9}" srcOrd="0" destOrd="0" parTransId="{3EEEB78A-A5EE-424D-9202-3613B07DB06B}" sibTransId="{4545B2C6-0705-484A-99D9-76DCEA35A39B}"/>
    <dgm:cxn modelId="{801D6E64-8883-43EB-BD0F-5481886EDD28}" type="presOf" srcId="{15E5F0A1-0658-4B18-B11B-F615BB2395C9}" destId="{D2593DC4-3C7C-4B0D-B071-6CED5083B001}" srcOrd="0" destOrd="0" presId="urn:microsoft.com/office/officeart/2005/8/layout/chevron2"/>
    <dgm:cxn modelId="{42852E45-1224-45A5-95BA-713391DBCC47}" srcId="{56AA15D6-3AB4-494B-AB70-28B0A680B347}" destId="{0D2C9D3B-73C7-475F-9C18-3FCFFFADD2C0}" srcOrd="1" destOrd="0" parTransId="{7A42944C-035D-45C6-8D7B-0F1D038FB217}" sibTransId="{CF31FF47-FB00-42F2-8908-C53AF2E4F421}"/>
    <dgm:cxn modelId="{99C34978-F474-460F-8BF4-8247D2B4CA17}" srcId="{0D2C9D3B-73C7-475F-9C18-3FCFFFADD2C0}" destId="{55026021-2426-4905-8CFA-329852841626}" srcOrd="0" destOrd="0" parTransId="{F55985B6-DEF2-488E-8A68-418EDFB5D9EC}" sibTransId="{344ADDBE-3F06-48A2-8D7D-A2C6ECCE9DD9}"/>
    <dgm:cxn modelId="{6E251A59-FE1E-40F7-B436-2454ECACECB6}" srcId="{CE2D6906-D5D4-41CB-BAEB-EA04845BA840}" destId="{4F79979D-28E8-4358-8B61-AC8174814355}" srcOrd="4" destOrd="0" parTransId="{06BDCD6D-B015-4282-A7C1-36069EFE7CB1}" sibTransId="{912428B1-D273-4609-8F4B-C30615ECBA44}"/>
    <dgm:cxn modelId="{B9B5CC99-2EB8-4CB2-AB60-5CD010191812}" type="presOf" srcId="{9AB4B05B-F93E-4487-BC66-9F8FFEACE346}" destId="{4DA86C85-F221-4200-83DB-A600802514E0}" srcOrd="0" destOrd="4" presId="urn:microsoft.com/office/officeart/2005/8/layout/chevron2"/>
    <dgm:cxn modelId="{1AA97FA5-6F12-4C42-8EDD-D2232600611C}" srcId="{56AA15D6-3AB4-494B-AB70-28B0A680B347}" destId="{CE2D6906-D5D4-41CB-BAEB-EA04845BA840}" srcOrd="2" destOrd="0" parTransId="{05D90D79-D843-4934-831A-9611F6A90876}" sibTransId="{7ACEF638-11FC-4B46-9F72-787780A53F83}"/>
    <dgm:cxn modelId="{9A650FA9-31EA-4886-BA68-8CBC8A9B0284}" type="presOf" srcId="{40BE6C09-EE9D-41E0-8107-3CD09B73D281}" destId="{4DA86C85-F221-4200-83DB-A600802514E0}" srcOrd="0" destOrd="3" presId="urn:microsoft.com/office/officeart/2005/8/layout/chevron2"/>
    <dgm:cxn modelId="{813E10B8-B73A-493B-A97F-49A946D23A66}" type="presOf" srcId="{7176BEB7-9281-4B19-99B9-C89361912E69}" destId="{4DA86C85-F221-4200-83DB-A600802514E0}" srcOrd="0" destOrd="1" presId="urn:microsoft.com/office/officeart/2005/8/layout/chevron2"/>
    <dgm:cxn modelId="{4CFCD2BB-D07B-4755-9323-55D3F1C21B1B}" srcId="{CE2D6906-D5D4-41CB-BAEB-EA04845BA840}" destId="{9AB4B05B-F93E-4487-BC66-9F8FFEACE346}" srcOrd="3" destOrd="0" parTransId="{74FAA21E-CA4B-41B2-87A4-FF3EEB10D66E}" sibTransId="{C087E276-A4B6-47F0-8541-67DB9E122D4E}"/>
    <dgm:cxn modelId="{48E4B2BC-21A7-4A99-B61C-37958D12192B}" type="presOf" srcId="{0D2C9D3B-73C7-475F-9C18-3FCFFFADD2C0}" destId="{71483030-37DE-4719-B9FB-BF31A11AC2B9}" srcOrd="0" destOrd="0" presId="urn:microsoft.com/office/officeart/2005/8/layout/chevron2"/>
    <dgm:cxn modelId="{672F35C2-5755-4E41-BABE-0F86A63BDC5D}" srcId="{CE2D6906-D5D4-41CB-BAEB-EA04845BA840}" destId="{40BE6C09-EE9D-41E0-8107-3CD09B73D281}" srcOrd="2" destOrd="0" parTransId="{EBFBC9EC-F0AE-46C2-B3BD-2BA3DA204125}" sibTransId="{3877C378-E9B1-42FC-9034-6AD0FB28A1B7}"/>
    <dgm:cxn modelId="{407951C3-FC2F-4992-B654-49E06D7ED048}" type="presOf" srcId="{55026021-2426-4905-8CFA-329852841626}" destId="{351C90F6-F03C-48D7-B2A2-69B25BFAF67F}" srcOrd="0" destOrd="0" presId="urn:microsoft.com/office/officeart/2005/8/layout/chevron2"/>
    <dgm:cxn modelId="{CDA81CC8-7C9E-4406-9717-444987610AF8}" type="presOf" srcId="{56AA15D6-3AB4-494B-AB70-28B0A680B347}" destId="{7D92B797-650F-40DA-AF78-37D4230C2BB5}" srcOrd="0" destOrd="0" presId="urn:microsoft.com/office/officeart/2005/8/layout/chevron2"/>
    <dgm:cxn modelId="{782FBCCA-136D-4B05-9B5A-B3B372A2D7E7}" srcId="{F677DCB9-2DBD-4B73-83EB-0087E5F6B68A}" destId="{7176BEB7-9281-4B19-99B9-C89361912E69}" srcOrd="0" destOrd="0" parTransId="{09D39B9D-D37F-4EA1-BE2A-90F335C2EF09}" sibTransId="{DF0DD3A8-0164-48C0-9B2A-C554C4A3B1E4}"/>
    <dgm:cxn modelId="{AAAD9EE1-9D28-43CA-A82B-E97947E062AF}" type="presOf" srcId="{4F79979D-28E8-4358-8B61-AC8174814355}" destId="{4DA86C85-F221-4200-83DB-A600802514E0}" srcOrd="0" destOrd="5" presId="urn:microsoft.com/office/officeart/2005/8/layout/chevron2"/>
    <dgm:cxn modelId="{D9792FE9-A863-4DBE-BDA5-6D9717009A19}" type="presOf" srcId="{8DB9A108-EB80-4C43-AFBB-75E880FEE0FF}" destId="{4DA86C85-F221-4200-83DB-A600802514E0}" srcOrd="0" destOrd="6" presId="urn:microsoft.com/office/officeart/2005/8/layout/chevron2"/>
    <dgm:cxn modelId="{A518A6F1-D460-44F0-A9A7-411AD92D64F7}" type="presOf" srcId="{3D9262CD-C1DB-42C0-9FCE-740D597B0C78}" destId="{4DA86C85-F221-4200-83DB-A600802514E0}" srcOrd="0" destOrd="2" presId="urn:microsoft.com/office/officeart/2005/8/layout/chevron2"/>
    <dgm:cxn modelId="{DD1092F5-DA95-433D-88CA-6AE46A3434A0}" srcId="{0D2C9D3B-73C7-475F-9C18-3FCFFFADD2C0}" destId="{37C9298A-3247-4B7A-A06E-D0DA697A77B8}" srcOrd="2" destOrd="0" parTransId="{97803218-F52A-4557-B13F-8C7ED543CF9C}" sibTransId="{FE0832AD-AEB3-42B8-8016-5B7B8278C0AB}"/>
    <dgm:cxn modelId="{7B39B8FF-8966-44FF-A816-97D6E0BE5161}" srcId="{CE2D6906-D5D4-41CB-BAEB-EA04845BA840}" destId="{8DB9A108-EB80-4C43-AFBB-75E880FEE0FF}" srcOrd="5" destOrd="0" parTransId="{F63ECF26-AECB-438C-8548-58548978C8B2}" sibTransId="{0F364635-5094-41EC-A607-3FD228434726}"/>
    <dgm:cxn modelId="{0A60BCFF-8250-48F0-BFFD-40DC05BBB6E2}" srcId="{0D2C9D3B-73C7-475F-9C18-3FCFFFADD2C0}" destId="{DAF6698C-DDD9-48D5-B925-CB0796062B39}" srcOrd="1" destOrd="0" parTransId="{26C858EC-E687-4963-A53F-EE4EB3207D42}" sibTransId="{0B33F245-902B-43F4-9AED-0DE78BA75FB7}"/>
    <dgm:cxn modelId="{D465E9C2-CFC4-4E89-BC8F-3ACBF280DE25}" type="presParOf" srcId="{7D92B797-650F-40DA-AF78-37D4230C2BB5}" destId="{4EF6F79F-DC0B-497C-B4B4-9FB3DAD044CA}" srcOrd="0" destOrd="0" presId="urn:microsoft.com/office/officeart/2005/8/layout/chevron2"/>
    <dgm:cxn modelId="{B05CBAFF-7F23-4D7A-AAF2-3B7E93A4B79E}" type="presParOf" srcId="{4EF6F79F-DC0B-497C-B4B4-9FB3DAD044CA}" destId="{D2593DC4-3C7C-4B0D-B071-6CED5083B001}" srcOrd="0" destOrd="0" presId="urn:microsoft.com/office/officeart/2005/8/layout/chevron2"/>
    <dgm:cxn modelId="{5C98F087-4988-4ACA-9AC3-5E686281247D}" type="presParOf" srcId="{4EF6F79F-DC0B-497C-B4B4-9FB3DAD044CA}" destId="{9CCFE2BA-7AC9-4C13-9794-FCAEC867706A}" srcOrd="1" destOrd="0" presId="urn:microsoft.com/office/officeart/2005/8/layout/chevron2"/>
    <dgm:cxn modelId="{5E4FC00D-1588-4F02-998F-31F264508355}" type="presParOf" srcId="{7D92B797-650F-40DA-AF78-37D4230C2BB5}" destId="{97DC8300-AE4B-4AF7-9950-19FFE603F0A9}" srcOrd="1" destOrd="0" presId="urn:microsoft.com/office/officeart/2005/8/layout/chevron2"/>
    <dgm:cxn modelId="{A14EF87F-33A7-4848-837F-AC30A12E3D62}" type="presParOf" srcId="{7D92B797-650F-40DA-AF78-37D4230C2BB5}" destId="{14EF3495-3111-44B8-8F93-5B2D003A127C}" srcOrd="2" destOrd="0" presId="urn:microsoft.com/office/officeart/2005/8/layout/chevron2"/>
    <dgm:cxn modelId="{EC6A9BB5-84B1-49B0-B0F1-0173ABF2AD72}" type="presParOf" srcId="{14EF3495-3111-44B8-8F93-5B2D003A127C}" destId="{71483030-37DE-4719-B9FB-BF31A11AC2B9}" srcOrd="0" destOrd="0" presId="urn:microsoft.com/office/officeart/2005/8/layout/chevron2"/>
    <dgm:cxn modelId="{DD005314-973D-429A-A5D6-AC7B64CBC613}" type="presParOf" srcId="{14EF3495-3111-44B8-8F93-5B2D003A127C}" destId="{351C90F6-F03C-48D7-B2A2-69B25BFAF67F}" srcOrd="1" destOrd="0" presId="urn:microsoft.com/office/officeart/2005/8/layout/chevron2"/>
    <dgm:cxn modelId="{CF995D83-81EB-466B-BB82-54A44DED646D}" type="presParOf" srcId="{7D92B797-650F-40DA-AF78-37D4230C2BB5}" destId="{CBD593AF-E753-4DD1-8EBB-128579D21841}" srcOrd="3" destOrd="0" presId="urn:microsoft.com/office/officeart/2005/8/layout/chevron2"/>
    <dgm:cxn modelId="{549A44AD-B6C5-4EE2-9A74-FD69362FE021}" type="presParOf" srcId="{7D92B797-650F-40DA-AF78-37D4230C2BB5}" destId="{97CBAFB2-2098-4F12-A5BE-86ECC681A221}" srcOrd="4" destOrd="0" presId="urn:microsoft.com/office/officeart/2005/8/layout/chevron2"/>
    <dgm:cxn modelId="{F1E24624-F94F-47A8-9C8D-B936E6B3BAFB}" type="presParOf" srcId="{97CBAFB2-2098-4F12-A5BE-86ECC681A221}" destId="{FB410A12-D207-4EB8-A1E4-9FA6627087F3}" srcOrd="0" destOrd="0" presId="urn:microsoft.com/office/officeart/2005/8/layout/chevron2"/>
    <dgm:cxn modelId="{7901069C-9ACD-4328-B235-5050B885B46A}" type="presParOf" srcId="{97CBAFB2-2098-4F12-A5BE-86ECC681A221}" destId="{4DA86C85-F221-4200-83DB-A600802514E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93DC4-3C7C-4B0D-B071-6CED5083B001}">
      <dsp:nvSpPr>
        <dsp:cNvPr id="0" name=""/>
        <dsp:cNvSpPr/>
      </dsp:nvSpPr>
      <dsp:spPr>
        <a:xfrm rot="5400000">
          <a:off x="-585566" y="592261"/>
          <a:ext cx="3903775" cy="27326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DSUE</a:t>
          </a:r>
        </a:p>
      </dsp:txBody>
      <dsp:txXfrm rot="-5400000">
        <a:off x="1" y="1373015"/>
        <a:ext cx="2732642" cy="1171133"/>
      </dsp:txXfrm>
    </dsp:sp>
    <dsp:sp modelId="{9CCFE2BA-7AC9-4C13-9794-FCAEC867706A}">
      <dsp:nvSpPr>
        <dsp:cNvPr id="0" name=""/>
        <dsp:cNvSpPr/>
      </dsp:nvSpPr>
      <dsp:spPr>
        <a:xfrm rot="5400000">
          <a:off x="5907208" y="-3167870"/>
          <a:ext cx="2537454" cy="888658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Don’t forget the importance of portability and the impact the Deceased Spousal Unused Exemption can have</a:t>
          </a:r>
        </a:p>
      </dsp:txBody>
      <dsp:txXfrm rot="-5400000">
        <a:off x="2732642" y="130564"/>
        <a:ext cx="8762718" cy="2289718"/>
      </dsp:txXfrm>
    </dsp:sp>
    <dsp:sp modelId="{71483030-37DE-4719-B9FB-BF31A11AC2B9}">
      <dsp:nvSpPr>
        <dsp:cNvPr id="0" name=""/>
        <dsp:cNvSpPr/>
      </dsp:nvSpPr>
      <dsp:spPr>
        <a:xfrm rot="5400000">
          <a:off x="-585566" y="4311897"/>
          <a:ext cx="3903775" cy="2732642"/>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Annual Exclusion Gifts – Low Hanging Fruit</a:t>
          </a:r>
        </a:p>
      </dsp:txBody>
      <dsp:txXfrm rot="-5400000">
        <a:off x="1" y="5092651"/>
        <a:ext cx="2732642" cy="1171133"/>
      </dsp:txXfrm>
    </dsp:sp>
    <dsp:sp modelId="{351C90F6-F03C-48D7-B2A2-69B25BFAF67F}">
      <dsp:nvSpPr>
        <dsp:cNvPr id="0" name=""/>
        <dsp:cNvSpPr/>
      </dsp:nvSpPr>
      <dsp:spPr>
        <a:xfrm rot="5400000">
          <a:off x="5907208" y="551765"/>
          <a:ext cx="2537454" cy="888658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$17,000 per person </a:t>
          </a:r>
        </a:p>
        <a:p>
          <a:pPr marL="228600" lvl="1" indent="-228600" algn="l" defTabSz="889000">
            <a:lnSpc>
              <a:spcPct val="90000"/>
            </a:lnSpc>
            <a:spcBef>
              <a:spcPct val="0"/>
            </a:spcBef>
            <a:spcAft>
              <a:spcPct val="15000"/>
            </a:spcAft>
            <a:buChar char="•"/>
          </a:pPr>
          <a:r>
            <a:rPr lang="en-US" sz="2000" kern="1200" dirty="0"/>
            <a:t>Pay medical and educational expenses directly without using any exemption</a:t>
          </a:r>
        </a:p>
        <a:p>
          <a:pPr marL="228600" lvl="1" indent="-228600" algn="l" defTabSz="889000">
            <a:lnSpc>
              <a:spcPct val="90000"/>
            </a:lnSpc>
            <a:spcBef>
              <a:spcPct val="0"/>
            </a:spcBef>
            <a:spcAft>
              <a:spcPct val="15000"/>
            </a:spcAft>
            <a:buChar char="•"/>
          </a:pPr>
          <a:r>
            <a:rPr lang="en-US" sz="2000" kern="1200" dirty="0"/>
            <a:t>Superfund 529 Plans</a:t>
          </a:r>
        </a:p>
      </dsp:txBody>
      <dsp:txXfrm rot="-5400000">
        <a:off x="2732642" y="3850199"/>
        <a:ext cx="8762718" cy="2289718"/>
      </dsp:txXfrm>
    </dsp:sp>
    <dsp:sp modelId="{FB410A12-D207-4EB8-A1E4-9FA6627087F3}">
      <dsp:nvSpPr>
        <dsp:cNvPr id="0" name=""/>
        <dsp:cNvSpPr/>
      </dsp:nvSpPr>
      <dsp:spPr>
        <a:xfrm rot="5400000">
          <a:off x="-585566" y="8031533"/>
          <a:ext cx="3903775" cy="273264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u="none" kern="1200" dirty="0"/>
            <a:t>Trust Techniques – Let The Fun Begin!</a:t>
          </a:r>
        </a:p>
      </dsp:txBody>
      <dsp:txXfrm rot="-5400000">
        <a:off x="1" y="8812287"/>
        <a:ext cx="2732642" cy="1171133"/>
      </dsp:txXfrm>
    </dsp:sp>
    <dsp:sp modelId="{4DA86C85-F221-4200-83DB-A600802514E0}">
      <dsp:nvSpPr>
        <dsp:cNvPr id="0" name=""/>
        <dsp:cNvSpPr/>
      </dsp:nvSpPr>
      <dsp:spPr>
        <a:xfrm rot="5400000">
          <a:off x="5907208" y="4271400"/>
          <a:ext cx="2537454" cy="888658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IDIT – Intentionally Defective Irrevocable Trust</a:t>
          </a:r>
        </a:p>
        <a:p>
          <a:pPr marL="457200" lvl="2" indent="-228600" algn="l" defTabSz="889000">
            <a:lnSpc>
              <a:spcPct val="90000"/>
            </a:lnSpc>
            <a:spcBef>
              <a:spcPct val="0"/>
            </a:spcBef>
            <a:spcAft>
              <a:spcPct val="15000"/>
            </a:spcAft>
            <a:buChar char="•"/>
          </a:pPr>
          <a:r>
            <a:rPr lang="en-US" sz="2000" kern="1200"/>
            <a:t>Sale and gifting</a:t>
          </a:r>
        </a:p>
        <a:p>
          <a:pPr marL="228600" lvl="1" indent="-228600" algn="l" defTabSz="889000">
            <a:lnSpc>
              <a:spcPct val="90000"/>
            </a:lnSpc>
            <a:spcBef>
              <a:spcPct val="0"/>
            </a:spcBef>
            <a:spcAft>
              <a:spcPct val="15000"/>
            </a:spcAft>
            <a:buChar char="•"/>
          </a:pPr>
          <a:r>
            <a:rPr lang="en-US" sz="2000" kern="1200"/>
            <a:t>ILIT – Irrevocable Life Insurance Trust</a:t>
          </a:r>
        </a:p>
        <a:p>
          <a:pPr marL="228600" lvl="1" indent="-228600" algn="l" defTabSz="889000">
            <a:lnSpc>
              <a:spcPct val="90000"/>
            </a:lnSpc>
            <a:spcBef>
              <a:spcPct val="0"/>
            </a:spcBef>
            <a:spcAft>
              <a:spcPct val="15000"/>
            </a:spcAft>
            <a:buChar char="•"/>
          </a:pPr>
          <a:r>
            <a:rPr lang="en-US" sz="2000" kern="1200"/>
            <a:t>CRT/CLT – Charitable Remainder/Lead Trusts</a:t>
          </a:r>
        </a:p>
        <a:p>
          <a:pPr marL="228600" lvl="1" indent="-228600" algn="l" defTabSz="889000">
            <a:lnSpc>
              <a:spcPct val="90000"/>
            </a:lnSpc>
            <a:spcBef>
              <a:spcPct val="0"/>
            </a:spcBef>
            <a:spcAft>
              <a:spcPct val="15000"/>
            </a:spcAft>
            <a:buChar char="•"/>
          </a:pPr>
          <a:r>
            <a:rPr lang="en-US" sz="2000" kern="1200" dirty="0"/>
            <a:t>SLAT – Spousal Lifetime Access Trust</a:t>
          </a:r>
        </a:p>
        <a:p>
          <a:pPr marL="228600" lvl="1" indent="-228600" algn="l" defTabSz="889000">
            <a:lnSpc>
              <a:spcPct val="90000"/>
            </a:lnSpc>
            <a:spcBef>
              <a:spcPct val="0"/>
            </a:spcBef>
            <a:spcAft>
              <a:spcPct val="15000"/>
            </a:spcAft>
            <a:buChar char="•"/>
          </a:pPr>
          <a:r>
            <a:rPr lang="en-US" sz="2000" kern="1200" dirty="0"/>
            <a:t>QPRT – Qualified Personal Residence Trust</a:t>
          </a:r>
        </a:p>
        <a:p>
          <a:pPr marL="228600" lvl="1" indent="-228600" algn="l" defTabSz="889000">
            <a:lnSpc>
              <a:spcPct val="90000"/>
            </a:lnSpc>
            <a:spcBef>
              <a:spcPct val="0"/>
            </a:spcBef>
            <a:spcAft>
              <a:spcPct val="15000"/>
            </a:spcAft>
            <a:buChar char="•"/>
          </a:pPr>
          <a:r>
            <a:rPr lang="en-US" sz="2000" kern="1200" dirty="0"/>
            <a:t>GRAT – Grantor Retained Annuity Trust</a:t>
          </a:r>
        </a:p>
      </dsp:txBody>
      <dsp:txXfrm rot="-5400000">
        <a:off x="2732642" y="7569834"/>
        <a:ext cx="8762718" cy="228971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9/26/2023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1</a:t>
            </a:fld>
            <a:endParaRPr lang="en-US" dirty="0"/>
          </a:p>
        </p:txBody>
      </p:sp>
    </p:spTree>
    <p:extLst>
      <p:ext uri="{BB962C8B-B14F-4D97-AF65-F5344CB8AC3E}">
        <p14:creationId xmlns:p14="http://schemas.microsoft.com/office/powerpoint/2010/main" val="3449297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10087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to speak – super brief on this slide since we dig in more on subsequent slides..</a:t>
            </a:r>
          </a:p>
          <a:p>
            <a:endParaRPr lang="en-US" dirty="0"/>
          </a:p>
          <a:p>
            <a:r>
              <a:rPr lang="en-US" dirty="0"/>
              <a:t>Lead to Cathy for portability example</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1826349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 slide 9 brief explanation of why planning is important</a:t>
            </a:r>
          </a:p>
          <a:p>
            <a:r>
              <a:rPr lang="en-US" dirty="0"/>
              <a:t>Impact of portability</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467329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 to do this slide and then pass to Mark</a:t>
            </a:r>
          </a:p>
          <a:p>
            <a:endParaRPr lang="en-US" dirty="0"/>
          </a:p>
          <a:p>
            <a:r>
              <a:rPr lang="en-US" dirty="0"/>
              <a:t>So now let the fun begin with various trusts that can be used in estate planning..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99182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a:p>
            <a:r>
              <a:rPr lang="en-US" dirty="0"/>
              <a:t>Maybe begin with we will have examples at the end..</a:t>
            </a: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151433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a:p>
            <a:endParaRPr lang="en-US" dirty="0"/>
          </a:p>
          <a:p>
            <a:r>
              <a:rPr lang="en-US" dirty="0"/>
              <a:t>Cathy to chime in on GST issues often missed when </a:t>
            </a:r>
            <a:r>
              <a:rPr lang="en-US" dirty="0" err="1"/>
              <a:t>crummey</a:t>
            </a:r>
            <a:r>
              <a:rPr lang="en-US" dirty="0"/>
              <a:t> is less than annual exclusion but doesn’t apply for GST..</a:t>
            </a: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288822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a:t>
            </a: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351676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a:t>
            </a: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3918874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a:t>
            </a:r>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48859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I think we need to update this one on the pros and cons? </a:t>
            </a:r>
          </a:p>
          <a:p>
            <a:r>
              <a:rPr lang="en-US" dirty="0"/>
              <a:t>	- MME Agreed! Thanks for the catch. These are updated now.</a:t>
            </a:r>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11473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 to start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72454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a:t>
            </a:r>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2411734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 example :</a:t>
            </a:r>
          </a:p>
          <a:p>
            <a:endParaRPr lang="en-US" dirty="0"/>
          </a:p>
          <a:p>
            <a:r>
              <a:rPr lang="en-US" dirty="0"/>
              <a:t>Mark will run through the example… So Cathy, I have a client that has…..what type of planning might work best here? (include fact pattern on the slide)</a:t>
            </a:r>
          </a:p>
          <a:p>
            <a:endParaRPr lang="en-US" dirty="0"/>
          </a:p>
          <a:p>
            <a:r>
              <a:rPr lang="en-US" dirty="0"/>
              <a:t>Check in on timing..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2239759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3156254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example :</a:t>
            </a:r>
          </a:p>
          <a:p>
            <a:endParaRPr lang="en-US" dirty="0"/>
          </a:p>
          <a:p>
            <a:r>
              <a:rPr lang="en-US" dirty="0"/>
              <a:t>Cathy will run through the example… So Mark, I have a client that has…..what type of planning might work best here?  (include fact pattern on the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564099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466138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850211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2744592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1272337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dirty="0"/>
          </a:p>
        </p:txBody>
      </p:sp>
    </p:spTree>
    <p:extLst>
      <p:ext uri="{BB962C8B-B14F-4D97-AF65-F5344CB8AC3E}">
        <p14:creationId xmlns:p14="http://schemas.microsoft.com/office/powerpoint/2010/main" val="389927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369887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 to begin…</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264937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and Cathy example :</a:t>
            </a:r>
          </a:p>
          <a:p>
            <a:endParaRPr lang="en-US" dirty="0"/>
          </a:p>
          <a:p>
            <a:r>
              <a:rPr lang="en-US" dirty="0"/>
              <a:t>Talk about ILIT strategy, 6166, </a:t>
            </a:r>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3835677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 Cathy I checked the workbook and didn’t see a liquidity needs analysis like this one. Please let me know if I’m off base or if you would like us to show something else here.</a:t>
            </a:r>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dirty="0"/>
          </a:p>
        </p:txBody>
      </p:sp>
    </p:spTree>
    <p:extLst>
      <p:ext uri="{BB962C8B-B14F-4D97-AF65-F5344CB8AC3E}">
        <p14:creationId xmlns:p14="http://schemas.microsoft.com/office/powerpoint/2010/main" val="3936568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201150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a:p>
            <a:endParaRPr lang="en-US" dirty="0"/>
          </a:p>
          <a:p>
            <a:pPr marL="171450" indent="-1714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Assets gifted in excess of annual exclusion amounts (if designed as a Crummey trust) will reduce remaining lifetime exemption (if any) and should be recorded on a form 709. </a:t>
            </a:r>
          </a:p>
          <a:p>
            <a:pPr marL="171450" indent="-1714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0" indent="0">
              <a:buFont typeface="Arial" panose="020B0604020202020204" pitchFamily="34" charset="0"/>
              <a:buNone/>
            </a:pPr>
            <a:r>
              <a:rPr lang="en-US" sz="2400" dirty="0">
                <a:latin typeface="Montserrat" panose="00000500000000000000" pitchFamily="2" charset="0"/>
                <a:cs typeface="Times New Roman" panose="02020603050405020304" pitchFamily="18" charset="0"/>
              </a:rPr>
              <a:t>Cathy to add discussion here on annual exclusion gifts (how much you really get)</a:t>
            </a:r>
          </a:p>
          <a:p>
            <a:pPr marL="171450" indent="-1714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171450" indent="-1714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GST Exemption may be allocated</a:t>
            </a:r>
            <a:endParaRPr lang="en-US" sz="2400" dirty="0"/>
          </a:p>
          <a:p>
            <a:endParaRPr lang="en-US" dirty="0"/>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Typically,  no income to tax if an insurance policy is the only asset of the trust.</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If the discretion to apply or use trust income to pay premiums on insurance on the life of the grantor or the  grantor’s spouse exists, it is a grantor trust. </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Depending upon the transaction being considered, carefully review case law before relying on this provision.  </a:t>
            </a:r>
            <a:endParaRPr lang="en-US" sz="2000" dirty="0">
              <a:latin typeface="Montserrat" panose="000005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3323834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3225272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and Cathy to wrap up</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val="1541891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 if time..</a:t>
            </a:r>
          </a:p>
        </p:txBody>
      </p:sp>
      <p:sp>
        <p:nvSpPr>
          <p:cNvPr id="4" name="Slide Number Placeholder 3"/>
          <p:cNvSpPr>
            <a:spLocks noGrp="1"/>
          </p:cNvSpPr>
          <p:nvPr>
            <p:ph type="sldNum" sz="quarter" idx="5"/>
          </p:nvPr>
        </p:nvSpPr>
        <p:spPr/>
        <p:txBody>
          <a:bodyPr/>
          <a:lstStyle/>
          <a:p>
            <a:fld id="{006BE02D-20C0-F840-AFAC-BEA99C74FDC2}" type="slidenum">
              <a:rPr lang="en-US" smtClean="0"/>
              <a:pPr/>
              <a:t>37</a:t>
            </a:fld>
            <a:endParaRPr lang="en-US" dirty="0"/>
          </a:p>
        </p:txBody>
      </p:sp>
    </p:spTree>
    <p:extLst>
      <p:ext uri="{BB962C8B-B14F-4D97-AF65-F5344CB8AC3E}">
        <p14:creationId xmlns:p14="http://schemas.microsoft.com/office/powerpoint/2010/main" val="3456168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88668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14141"/>
                </a:solidFill>
                <a:effectLst/>
                <a:latin typeface="Montserrat" panose="00000500000000000000" pitchFamily="2" charset="0"/>
              </a:rPr>
              <a:t>Cathy</a:t>
            </a:r>
          </a:p>
          <a:p>
            <a:pPr algn="l"/>
            <a:endParaRPr lang="en-US" b="0" i="0" dirty="0">
              <a:solidFill>
                <a:srgbClr val="414141"/>
              </a:solidFill>
              <a:effectLst/>
              <a:latin typeface="Montserrat" panose="00000500000000000000" pitchFamily="2" charset="0"/>
            </a:endParaRPr>
          </a:p>
          <a:p>
            <a:pPr algn="l"/>
            <a:r>
              <a:rPr lang="en-US" b="0" i="0" dirty="0">
                <a:solidFill>
                  <a:srgbClr val="414141"/>
                </a:solidFill>
                <a:effectLst/>
                <a:latin typeface="Montserrat" panose="00000500000000000000" pitchFamily="2" charset="0"/>
              </a:rPr>
              <a:t>Read definition</a:t>
            </a:r>
          </a:p>
          <a:p>
            <a:pPr algn="l"/>
            <a:endParaRPr lang="en-US" b="0" i="0" dirty="0">
              <a:solidFill>
                <a:srgbClr val="414141"/>
              </a:solidFill>
              <a:effectLst/>
              <a:latin typeface="Montserrat" panose="00000500000000000000" pitchFamily="2" charset="0"/>
            </a:endParaRPr>
          </a:p>
          <a:p>
            <a:pPr algn="l"/>
            <a:r>
              <a:rPr lang="en-US" b="0" i="0" dirty="0">
                <a:solidFill>
                  <a:srgbClr val="414141"/>
                </a:solidFill>
                <a:effectLst/>
                <a:latin typeface="Montserrat" panose="00000500000000000000" pitchFamily="2" charset="0"/>
              </a:rPr>
              <a:t>One of the keyways to preserve the maximum amount of wealth is to minimize the amount of estate tax paid – remember that your  gross estate includes everything you own….</a:t>
            </a:r>
          </a:p>
          <a:p>
            <a:pPr marL="0" marR="0" lvl="0" indent="0" algn="l" defTabSz="914217" rtl="0" eaLnBrk="1" fontAlgn="auto" latinLnBrk="0" hangingPunct="1">
              <a:lnSpc>
                <a:spcPct val="100000"/>
              </a:lnSpc>
              <a:spcBef>
                <a:spcPts val="0"/>
              </a:spcBef>
              <a:spcAft>
                <a:spcPts val="0"/>
              </a:spcAft>
              <a:buClrTx/>
              <a:buSzTx/>
              <a:buFontTx/>
              <a:buNone/>
              <a:tabLst/>
              <a:defRPr/>
            </a:pPr>
            <a:r>
              <a:rPr lang="en-US" b="1" i="0" dirty="0">
                <a:solidFill>
                  <a:srgbClr val="414141"/>
                </a:solidFill>
                <a:effectLst/>
                <a:latin typeface="Montserrat" panose="00000500000000000000" pitchFamily="2" charset="0"/>
              </a:rPr>
              <a:t>your car, home, other real estate, checking and savings accounts, investments, furniture, personal possessions.   </a:t>
            </a:r>
          </a:p>
          <a:p>
            <a:pPr marL="0" marR="0" lvl="0" indent="0" algn="l" defTabSz="914217" rtl="0" eaLnBrk="1" fontAlgn="auto" latinLnBrk="0" hangingPunct="1">
              <a:lnSpc>
                <a:spcPct val="100000"/>
              </a:lnSpc>
              <a:spcBef>
                <a:spcPts val="0"/>
              </a:spcBef>
              <a:spcAft>
                <a:spcPts val="0"/>
              </a:spcAft>
              <a:buClrTx/>
              <a:buSzTx/>
              <a:buFontTx/>
              <a:buNone/>
              <a:tabLst/>
              <a:defRPr/>
            </a:pPr>
            <a:r>
              <a:rPr lang="en-US" b="1" i="0" dirty="0">
                <a:solidFill>
                  <a:srgbClr val="414141"/>
                </a:solidFill>
                <a:effectLst/>
                <a:latin typeface="Montserrat" panose="00000500000000000000" pitchFamily="2" charset="0"/>
              </a:rPr>
              <a:t>This can be confusing for some of our clients.. </a:t>
            </a:r>
          </a:p>
          <a:p>
            <a:pPr marL="0" marR="0" lvl="0" indent="0" algn="l" defTabSz="914217" rtl="0" eaLnBrk="1" fontAlgn="auto" latinLnBrk="0" hangingPunct="1">
              <a:lnSpc>
                <a:spcPct val="100000"/>
              </a:lnSpc>
              <a:spcBef>
                <a:spcPts val="0"/>
              </a:spcBef>
              <a:spcAft>
                <a:spcPts val="0"/>
              </a:spcAft>
              <a:buClrTx/>
              <a:buSzTx/>
              <a:buFontTx/>
              <a:buNone/>
              <a:tabLst/>
              <a:defRPr/>
            </a:pPr>
            <a:r>
              <a:rPr lang="en-US" b="1" i="0" dirty="0">
                <a:solidFill>
                  <a:srgbClr val="414141"/>
                </a:solidFill>
                <a:effectLst/>
                <a:latin typeface="Montserrat" panose="00000500000000000000" pitchFamily="2" charset="0"/>
              </a:rPr>
              <a:t>One client wasn’t aware that their revocable trust would be included in their gross </a:t>
            </a:r>
            <a:r>
              <a:rPr lang="en-US" b="1" i="0" dirty="0" err="1">
                <a:solidFill>
                  <a:srgbClr val="414141"/>
                </a:solidFill>
                <a:effectLst/>
                <a:latin typeface="Montserrat" panose="00000500000000000000" pitchFamily="2" charset="0"/>
              </a:rPr>
              <a:t>estate..they</a:t>
            </a:r>
            <a:r>
              <a:rPr lang="en-US" b="1" i="0" dirty="0">
                <a:solidFill>
                  <a:srgbClr val="414141"/>
                </a:solidFill>
                <a:effectLst/>
                <a:latin typeface="Montserrat" panose="00000500000000000000" pitchFamily="2" charset="0"/>
              </a:rPr>
              <a:t> were confused and thought by avoiding probate the assets transferred to the trust were no longer part of their “estate” subject to tax.</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b="1" i="0" dirty="0">
              <a:solidFill>
                <a:srgbClr val="414141"/>
              </a:solidFill>
              <a:effectLst/>
              <a:latin typeface="Montserrat" panose="00000500000000000000" pitchFamily="2"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b="1" i="0" dirty="0">
                <a:solidFill>
                  <a:srgbClr val="414141"/>
                </a:solidFill>
                <a:effectLst/>
                <a:latin typeface="Montserrat" panose="00000500000000000000" pitchFamily="2" charset="0"/>
              </a:rPr>
              <a:t>Mark, how about you?</a:t>
            </a:r>
          </a:p>
          <a:p>
            <a:pPr algn="l"/>
            <a:endParaRPr lang="en-US" b="0" i="0" dirty="0">
              <a:solidFill>
                <a:srgbClr val="414141"/>
              </a:solidFill>
              <a:effectLst/>
              <a:latin typeface="Montserrat" panose="00000500000000000000" pitchFamily="2" charset="0"/>
            </a:endParaRPr>
          </a:p>
          <a:p>
            <a:pPr algn="l"/>
            <a:endParaRPr lang="en-US" b="0" i="0" dirty="0">
              <a:solidFill>
                <a:srgbClr val="414141"/>
              </a:solidFill>
              <a:effectLst/>
              <a:latin typeface="Montserrat" panose="00000500000000000000" pitchFamily="2" charset="0"/>
            </a:endParaRPr>
          </a:p>
          <a:p>
            <a:pPr algn="l"/>
            <a:endParaRPr lang="en-US" b="0" i="0" dirty="0">
              <a:solidFill>
                <a:srgbClr val="414141"/>
              </a:solidFill>
              <a:effectLst/>
              <a:latin typeface="Montserrat" panose="00000500000000000000" pitchFamily="2" charset="0"/>
            </a:endParaRPr>
          </a:p>
          <a:p>
            <a:pPr algn="l"/>
            <a:endParaRPr lang="en-US" b="0" i="0" dirty="0">
              <a:solidFill>
                <a:srgbClr val="414141"/>
              </a:solidFill>
              <a:effectLst/>
              <a:latin typeface="Montserrat" panose="00000500000000000000" pitchFamily="2" charset="0"/>
            </a:endParaRPr>
          </a:p>
          <a:p>
            <a:pPr algn="l"/>
            <a:endParaRPr lang="en-US" b="0" i="0" dirty="0">
              <a:solidFill>
                <a:srgbClr val="414141"/>
              </a:solidFill>
              <a:effectLst/>
              <a:latin typeface="Montserrat" panose="00000500000000000000" pitchFamily="2" charset="0"/>
            </a:endParaRPr>
          </a:p>
          <a:p>
            <a:pPr algn="l"/>
            <a:endParaRPr lang="en-US" b="0" i="0" dirty="0">
              <a:solidFill>
                <a:srgbClr val="414141"/>
              </a:solidFill>
              <a:effectLst/>
              <a:latin typeface="Montserrat" panose="00000500000000000000" pitchFamily="2" charset="0"/>
            </a:endParaRPr>
          </a:p>
          <a:p>
            <a:pPr algn="l"/>
            <a:br>
              <a:rPr lang="en-US" b="0" i="0" dirty="0">
                <a:solidFill>
                  <a:srgbClr val="414141"/>
                </a:solidFill>
                <a:effectLst/>
                <a:latin typeface="Montserrat" panose="00000500000000000000" pitchFamily="2" charset="0"/>
              </a:rPr>
            </a:br>
            <a:endParaRPr lang="en-US" b="0" i="0" dirty="0">
              <a:solidFill>
                <a:srgbClr val="414141"/>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42702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lang="en-US" b="1" i="0" dirty="0">
              <a:solidFill>
                <a:srgbClr val="414141"/>
              </a:solidFill>
              <a:effectLst/>
              <a:latin typeface="Montserrat" panose="00000500000000000000" pitchFamily="2"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b="1" i="0" dirty="0">
                <a:solidFill>
                  <a:srgbClr val="414141"/>
                </a:solidFill>
                <a:effectLst/>
                <a:latin typeface="Montserrat" panose="00000500000000000000" pitchFamily="2" charset="0"/>
              </a:rPr>
              <a:t>Cathy </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b="1" i="0" dirty="0">
              <a:solidFill>
                <a:srgbClr val="414141"/>
              </a:solidFill>
              <a:effectLst/>
              <a:latin typeface="Montserrat" panose="00000500000000000000" pitchFamily="2" charset="0"/>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en-US" b="1" i="0" dirty="0">
              <a:solidFill>
                <a:srgbClr val="414141"/>
              </a:solidFill>
              <a:effectLst/>
              <a:latin typeface="Montserrat" panose="00000500000000000000" pitchFamily="2" charset="0"/>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en-US" b="1" i="0" dirty="0">
              <a:solidFill>
                <a:srgbClr val="414141"/>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113134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b="1" i="0" dirty="0">
                <a:solidFill>
                  <a:srgbClr val="414141"/>
                </a:solidFill>
                <a:effectLst/>
                <a:latin typeface="Montserrat" panose="00000500000000000000" pitchFamily="2" charset="0"/>
              </a:rPr>
              <a:t>Lead Q. to Mark</a:t>
            </a:r>
          </a:p>
          <a:p>
            <a:pPr marL="0" marR="0" lvl="0" indent="0" algn="l" defTabSz="914217" rtl="0" eaLnBrk="1" fontAlgn="auto" latinLnBrk="0" hangingPunct="1">
              <a:lnSpc>
                <a:spcPct val="100000"/>
              </a:lnSpc>
              <a:spcBef>
                <a:spcPts val="0"/>
              </a:spcBef>
              <a:spcAft>
                <a:spcPts val="0"/>
              </a:spcAft>
              <a:buClrTx/>
              <a:buSzTx/>
              <a:buFontTx/>
              <a:buNone/>
              <a:tabLst/>
              <a:defRPr/>
            </a:pPr>
            <a:r>
              <a:rPr lang="en-US" b="1" i="0" dirty="0">
                <a:solidFill>
                  <a:srgbClr val="414141"/>
                </a:solidFill>
                <a:effectLst/>
                <a:latin typeface="Montserrat" panose="00000500000000000000" pitchFamily="2" charset="0"/>
              </a:rPr>
              <a:t>Mark, what are the estate planning must haves our clients should have in place?</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1370858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69038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Mark to discuss</a:t>
            </a:r>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160955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Cathy to lead in</a:t>
            </a:r>
          </a:p>
          <a:p>
            <a:r>
              <a:rPr lang="en-US" dirty="0"/>
              <a:t>Mark to chime in on </a:t>
            </a:r>
            <a:r>
              <a:rPr lang="en-US" dirty="0" err="1"/>
              <a:t>clawback</a:t>
            </a:r>
            <a:endParaRPr lang="en-US" dirty="0"/>
          </a:p>
          <a:p>
            <a:r>
              <a:rPr lang="en-US" dirty="0"/>
              <a:t>1.5 minutes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221557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4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8883" y="16667467"/>
            <a:ext cx="5688118" cy="730251"/>
          </a:xfrm>
          <a:prstGeom prst="rect">
            <a:avLst/>
          </a:prstGeom>
        </p:spPr>
        <p:txBody>
          <a:bodyPr lIns="243797" tIns="121899" rIns="243797" bIns="121899"/>
          <a:lstStyle/>
          <a:p>
            <a:r>
              <a:rPr lang="en-US" dirty="0"/>
              <a:t>www.bestppt.com</a:t>
            </a:r>
          </a:p>
        </p:txBody>
      </p:sp>
      <p:sp>
        <p:nvSpPr>
          <p:cNvPr id="9" name="Picture Placeholder 2"/>
          <p:cNvSpPr>
            <a:spLocks noGrp="1"/>
          </p:cNvSpPr>
          <p:nvPr>
            <p:ph type="pic" sz="quarter" idx="11"/>
          </p:nvPr>
        </p:nvSpPr>
        <p:spPr>
          <a:xfrm>
            <a:off x="0" y="0"/>
            <a:ext cx="24414224" cy="13716000"/>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00766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479105" y="3499556"/>
            <a:ext cx="9285380" cy="5853040"/>
          </a:xfrm>
          <a:noFill/>
        </p:spPr>
        <p:txBody>
          <a:bodyPr>
            <a:normAutofit/>
          </a:bodyPr>
          <a:lstStyle>
            <a:lvl1pPr marL="0" indent="0">
              <a:buNone/>
              <a:defRPr sz="2800">
                <a:latin typeface="Lato Light"/>
                <a:cs typeface="Lato Light"/>
              </a:defRPr>
            </a:lvl1pPr>
          </a:lstStyle>
          <a:p>
            <a:endParaRPr lang="en-US"/>
          </a:p>
        </p:txBody>
      </p:sp>
      <p:sp>
        <p:nvSpPr>
          <p:cNvPr id="9" name="Picture Placeholder 2"/>
          <p:cNvSpPr>
            <a:spLocks noGrp="1"/>
          </p:cNvSpPr>
          <p:nvPr>
            <p:ph type="pic" sz="quarter" idx="12"/>
          </p:nvPr>
        </p:nvSpPr>
        <p:spPr>
          <a:xfrm>
            <a:off x="15706660" y="6286877"/>
            <a:ext cx="4331698" cy="2730486"/>
          </a:xfrm>
          <a:noFill/>
        </p:spPr>
        <p:txBody>
          <a:bodyPr>
            <a:normAutofit/>
          </a:bodyPr>
          <a:lstStyle>
            <a:lvl1pPr marL="0" indent="0">
              <a:buNone/>
              <a:defRPr sz="2800">
                <a:latin typeface="Lato Light"/>
                <a:cs typeface="Lato Light"/>
              </a:defRPr>
            </a:lvl1pPr>
          </a:lstStyle>
          <a:p>
            <a:endParaRPr lang="en-US"/>
          </a:p>
        </p:txBody>
      </p:sp>
      <p:sp>
        <p:nvSpPr>
          <p:cNvPr id="10" name="Picture Placeholder 2"/>
          <p:cNvSpPr>
            <a:spLocks noGrp="1"/>
          </p:cNvSpPr>
          <p:nvPr>
            <p:ph type="pic" sz="quarter" idx="13"/>
          </p:nvPr>
        </p:nvSpPr>
        <p:spPr>
          <a:xfrm>
            <a:off x="3910895" y="6258655"/>
            <a:ext cx="4331698" cy="2730486"/>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823055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lients Rectangle">
    <p:spTree>
      <p:nvGrpSpPr>
        <p:cNvPr id="1" name=""/>
        <p:cNvGrpSpPr/>
        <p:nvPr/>
      </p:nvGrpSpPr>
      <p:grpSpPr>
        <a:xfrm>
          <a:off x="0" y="0"/>
          <a:ext cx="0" cy="0"/>
          <a:chOff x="0" y="0"/>
          <a:chExt cx="0" cy="0"/>
        </a:xfrm>
      </p:grpSpPr>
      <p:sp>
        <p:nvSpPr>
          <p:cNvPr id="26" name="Picture Placeholder 2"/>
          <p:cNvSpPr>
            <a:spLocks noGrp="1"/>
          </p:cNvSpPr>
          <p:nvPr>
            <p:ph type="pic" sz="quarter" idx="13"/>
          </p:nvPr>
        </p:nvSpPr>
        <p:spPr>
          <a:xfrm>
            <a:off x="1666847"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7" name="Picture Placeholder 2"/>
          <p:cNvSpPr>
            <a:spLocks noGrp="1"/>
          </p:cNvSpPr>
          <p:nvPr>
            <p:ph type="pic" sz="quarter" idx="14"/>
          </p:nvPr>
        </p:nvSpPr>
        <p:spPr>
          <a:xfrm>
            <a:off x="7396240"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8" name="Picture Placeholder 2"/>
          <p:cNvSpPr>
            <a:spLocks noGrp="1"/>
          </p:cNvSpPr>
          <p:nvPr>
            <p:ph type="pic" sz="quarter" idx="15"/>
          </p:nvPr>
        </p:nvSpPr>
        <p:spPr>
          <a:xfrm>
            <a:off x="12760861"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16"/>
          </p:nvPr>
        </p:nvSpPr>
        <p:spPr>
          <a:xfrm>
            <a:off x="18084877" y="3254530"/>
            <a:ext cx="4630133" cy="2090310"/>
          </a:xfrm>
          <a:noFill/>
        </p:spPr>
        <p:txBody>
          <a:bodyPr>
            <a:normAutofit/>
          </a:bodyPr>
          <a:lstStyle>
            <a:lvl1pPr marL="0" indent="0">
              <a:buNone/>
              <a:defRPr sz="2800">
                <a:latin typeface="Lato Light"/>
                <a:cs typeface="Lato Light"/>
              </a:defRPr>
            </a:lvl1pPr>
          </a:lstStyle>
          <a:p>
            <a:endParaRPr lang="en-US" dirty="0"/>
          </a:p>
        </p:txBody>
      </p:sp>
      <p:sp>
        <p:nvSpPr>
          <p:cNvPr id="30" name="Picture Placeholder 2"/>
          <p:cNvSpPr>
            <a:spLocks noGrp="1"/>
          </p:cNvSpPr>
          <p:nvPr>
            <p:ph type="pic" sz="quarter" idx="17"/>
          </p:nvPr>
        </p:nvSpPr>
        <p:spPr>
          <a:xfrm>
            <a:off x="1666847"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18"/>
          </p:nvPr>
        </p:nvSpPr>
        <p:spPr>
          <a:xfrm>
            <a:off x="7396240"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2" name="Picture Placeholder 2"/>
          <p:cNvSpPr>
            <a:spLocks noGrp="1"/>
          </p:cNvSpPr>
          <p:nvPr>
            <p:ph type="pic" sz="quarter" idx="19"/>
          </p:nvPr>
        </p:nvSpPr>
        <p:spPr>
          <a:xfrm>
            <a:off x="12760861"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3" name="Picture Placeholder 2"/>
          <p:cNvSpPr>
            <a:spLocks noGrp="1"/>
          </p:cNvSpPr>
          <p:nvPr>
            <p:ph type="pic" sz="quarter" idx="20"/>
          </p:nvPr>
        </p:nvSpPr>
        <p:spPr>
          <a:xfrm>
            <a:off x="18084877" y="5847571"/>
            <a:ext cx="4630133" cy="2090310"/>
          </a:xfrm>
          <a:noFill/>
        </p:spPr>
        <p:txBody>
          <a:bodyPr>
            <a:normAutofit/>
          </a:bodyPr>
          <a:lstStyle>
            <a:lvl1pPr marL="0" indent="0">
              <a:buNone/>
              <a:defRPr sz="2800">
                <a:latin typeface="Lato Light"/>
                <a:cs typeface="Lato Light"/>
              </a:defRPr>
            </a:lvl1pPr>
          </a:lstStyle>
          <a:p>
            <a:endParaRPr lang="en-US" dirty="0"/>
          </a:p>
        </p:txBody>
      </p:sp>
      <p:sp>
        <p:nvSpPr>
          <p:cNvPr id="34" name="Picture Placeholder 2"/>
          <p:cNvSpPr>
            <a:spLocks noGrp="1"/>
          </p:cNvSpPr>
          <p:nvPr>
            <p:ph type="pic" sz="quarter" idx="21"/>
          </p:nvPr>
        </p:nvSpPr>
        <p:spPr>
          <a:xfrm>
            <a:off x="1666847"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5" name="Picture Placeholder 2"/>
          <p:cNvSpPr>
            <a:spLocks noGrp="1"/>
          </p:cNvSpPr>
          <p:nvPr>
            <p:ph type="pic" sz="quarter" idx="22"/>
          </p:nvPr>
        </p:nvSpPr>
        <p:spPr>
          <a:xfrm>
            <a:off x="7396240"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6" name="Picture Placeholder 2"/>
          <p:cNvSpPr>
            <a:spLocks noGrp="1"/>
          </p:cNvSpPr>
          <p:nvPr>
            <p:ph type="pic" sz="quarter" idx="23"/>
          </p:nvPr>
        </p:nvSpPr>
        <p:spPr>
          <a:xfrm>
            <a:off x="12760861"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7" name="Picture Placeholder 2"/>
          <p:cNvSpPr>
            <a:spLocks noGrp="1"/>
          </p:cNvSpPr>
          <p:nvPr>
            <p:ph type="pic" sz="quarter" idx="24"/>
          </p:nvPr>
        </p:nvSpPr>
        <p:spPr>
          <a:xfrm>
            <a:off x="18084877" y="8467074"/>
            <a:ext cx="4630133" cy="2090310"/>
          </a:xfrm>
          <a:noFill/>
        </p:spPr>
        <p:txBody>
          <a:bodyPr>
            <a:normAutofit/>
          </a:bodyPr>
          <a:lstStyle>
            <a:lvl1pPr marL="0" indent="0">
              <a:buNone/>
              <a:defRPr sz="2800">
                <a:latin typeface="Lato Light"/>
                <a:cs typeface="Lato Light"/>
              </a:defRPr>
            </a:lvl1pPr>
          </a:lstStyle>
          <a:p>
            <a:endParaRPr lang="en-US" dirty="0"/>
          </a:p>
        </p:txBody>
      </p:sp>
    </p:spTree>
    <p:extLst>
      <p:ext uri="{BB962C8B-B14F-4D97-AF65-F5344CB8AC3E}">
        <p14:creationId xmlns:p14="http://schemas.microsoft.com/office/powerpoint/2010/main" val="287426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Clients Square">
    <p:spTree>
      <p:nvGrpSpPr>
        <p:cNvPr id="1" name=""/>
        <p:cNvGrpSpPr/>
        <p:nvPr/>
      </p:nvGrpSpPr>
      <p:grpSpPr>
        <a:xfrm>
          <a:off x="0" y="0"/>
          <a:ext cx="0" cy="0"/>
          <a:chOff x="0" y="0"/>
          <a:chExt cx="0" cy="0"/>
        </a:xfrm>
      </p:grpSpPr>
      <p:sp>
        <p:nvSpPr>
          <p:cNvPr id="79" name="Picture Placeholder 2"/>
          <p:cNvSpPr>
            <a:spLocks noGrp="1"/>
          </p:cNvSpPr>
          <p:nvPr>
            <p:ph type="pic" sz="quarter" idx="13"/>
          </p:nvPr>
        </p:nvSpPr>
        <p:spPr>
          <a:xfrm>
            <a:off x="3101313"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80" name="Picture Placeholder 2"/>
          <p:cNvSpPr>
            <a:spLocks noGrp="1"/>
          </p:cNvSpPr>
          <p:nvPr>
            <p:ph type="pic" sz="quarter" idx="14"/>
          </p:nvPr>
        </p:nvSpPr>
        <p:spPr>
          <a:xfrm>
            <a:off x="6159690"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81" name="Picture Placeholder 2"/>
          <p:cNvSpPr>
            <a:spLocks noGrp="1"/>
          </p:cNvSpPr>
          <p:nvPr>
            <p:ph type="pic" sz="quarter" idx="15"/>
          </p:nvPr>
        </p:nvSpPr>
        <p:spPr>
          <a:xfrm>
            <a:off x="9218066"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82" name="Picture Placeholder 2"/>
          <p:cNvSpPr>
            <a:spLocks noGrp="1"/>
          </p:cNvSpPr>
          <p:nvPr>
            <p:ph type="pic" sz="quarter" idx="16"/>
          </p:nvPr>
        </p:nvSpPr>
        <p:spPr>
          <a:xfrm>
            <a:off x="12276443"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83" name="Picture Placeholder 2"/>
          <p:cNvSpPr>
            <a:spLocks noGrp="1"/>
          </p:cNvSpPr>
          <p:nvPr>
            <p:ph type="pic" sz="quarter" idx="17"/>
          </p:nvPr>
        </p:nvSpPr>
        <p:spPr>
          <a:xfrm>
            <a:off x="15334820"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84" name="Picture Placeholder 2"/>
          <p:cNvSpPr>
            <a:spLocks noGrp="1"/>
          </p:cNvSpPr>
          <p:nvPr>
            <p:ph type="pic" sz="quarter" idx="18"/>
          </p:nvPr>
        </p:nvSpPr>
        <p:spPr>
          <a:xfrm>
            <a:off x="18393197"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91" name="Picture Placeholder 2"/>
          <p:cNvSpPr>
            <a:spLocks noGrp="1"/>
          </p:cNvSpPr>
          <p:nvPr>
            <p:ph type="pic" sz="quarter" idx="19"/>
          </p:nvPr>
        </p:nvSpPr>
        <p:spPr>
          <a:xfrm>
            <a:off x="3101313"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92" name="Picture Placeholder 2"/>
          <p:cNvSpPr>
            <a:spLocks noGrp="1"/>
          </p:cNvSpPr>
          <p:nvPr>
            <p:ph type="pic" sz="quarter" idx="20"/>
          </p:nvPr>
        </p:nvSpPr>
        <p:spPr>
          <a:xfrm>
            <a:off x="6159690"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93" name="Picture Placeholder 2"/>
          <p:cNvSpPr>
            <a:spLocks noGrp="1"/>
          </p:cNvSpPr>
          <p:nvPr>
            <p:ph type="pic" sz="quarter" idx="21"/>
          </p:nvPr>
        </p:nvSpPr>
        <p:spPr>
          <a:xfrm>
            <a:off x="9218066"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94" name="Picture Placeholder 2"/>
          <p:cNvSpPr>
            <a:spLocks noGrp="1"/>
          </p:cNvSpPr>
          <p:nvPr>
            <p:ph type="pic" sz="quarter" idx="22"/>
          </p:nvPr>
        </p:nvSpPr>
        <p:spPr>
          <a:xfrm>
            <a:off x="12276443"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95" name="Picture Placeholder 2"/>
          <p:cNvSpPr>
            <a:spLocks noGrp="1"/>
          </p:cNvSpPr>
          <p:nvPr>
            <p:ph type="pic" sz="quarter" idx="23"/>
          </p:nvPr>
        </p:nvSpPr>
        <p:spPr>
          <a:xfrm>
            <a:off x="15334820"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96" name="Picture Placeholder 2"/>
          <p:cNvSpPr>
            <a:spLocks noGrp="1"/>
          </p:cNvSpPr>
          <p:nvPr>
            <p:ph type="pic" sz="quarter" idx="24"/>
          </p:nvPr>
        </p:nvSpPr>
        <p:spPr>
          <a:xfrm>
            <a:off x="18393197"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103" name="Picture Placeholder 2"/>
          <p:cNvSpPr>
            <a:spLocks noGrp="1"/>
          </p:cNvSpPr>
          <p:nvPr>
            <p:ph type="pic" sz="quarter" idx="25"/>
          </p:nvPr>
        </p:nvSpPr>
        <p:spPr>
          <a:xfrm>
            <a:off x="3101313"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104" name="Picture Placeholder 2"/>
          <p:cNvSpPr>
            <a:spLocks noGrp="1"/>
          </p:cNvSpPr>
          <p:nvPr>
            <p:ph type="pic" sz="quarter" idx="26"/>
          </p:nvPr>
        </p:nvSpPr>
        <p:spPr>
          <a:xfrm>
            <a:off x="6159690"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105" name="Picture Placeholder 2"/>
          <p:cNvSpPr>
            <a:spLocks noGrp="1"/>
          </p:cNvSpPr>
          <p:nvPr>
            <p:ph type="pic" sz="quarter" idx="27"/>
          </p:nvPr>
        </p:nvSpPr>
        <p:spPr>
          <a:xfrm>
            <a:off x="9218066"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106" name="Picture Placeholder 2"/>
          <p:cNvSpPr>
            <a:spLocks noGrp="1"/>
          </p:cNvSpPr>
          <p:nvPr>
            <p:ph type="pic" sz="quarter" idx="28"/>
          </p:nvPr>
        </p:nvSpPr>
        <p:spPr>
          <a:xfrm>
            <a:off x="12276443"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107" name="Picture Placeholder 2"/>
          <p:cNvSpPr>
            <a:spLocks noGrp="1"/>
          </p:cNvSpPr>
          <p:nvPr>
            <p:ph type="pic" sz="quarter" idx="29"/>
          </p:nvPr>
        </p:nvSpPr>
        <p:spPr>
          <a:xfrm>
            <a:off x="15334820"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
        <p:nvSpPr>
          <p:cNvPr id="108" name="Picture Placeholder 2"/>
          <p:cNvSpPr>
            <a:spLocks noGrp="1"/>
          </p:cNvSpPr>
          <p:nvPr>
            <p:ph type="pic" sz="quarter" idx="30"/>
          </p:nvPr>
        </p:nvSpPr>
        <p:spPr>
          <a:xfrm>
            <a:off x="18393197"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dirty="0"/>
          </a:p>
        </p:txBody>
      </p:sp>
    </p:spTree>
    <p:extLst>
      <p:ext uri="{BB962C8B-B14F-4D97-AF65-F5344CB8AC3E}">
        <p14:creationId xmlns:p14="http://schemas.microsoft.com/office/powerpoint/2010/main" val="170287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8732134" y="4330877"/>
            <a:ext cx="3371445" cy="3371445"/>
          </a:xfrm>
          <a:noFill/>
        </p:spPr>
        <p:txBody>
          <a:bodyPr>
            <a:normAutofit/>
          </a:bodyPr>
          <a:lstStyle>
            <a:lvl1pPr marL="0" indent="0">
              <a:buNone/>
              <a:defRPr sz="2800">
                <a:latin typeface="Lato Light"/>
                <a:cs typeface="Lato Light"/>
              </a:defRPr>
            </a:lvl1pPr>
          </a:lstStyle>
          <a:p>
            <a:endParaRPr lang="en-US" dirty="0"/>
          </a:p>
        </p:txBody>
      </p:sp>
      <p:sp>
        <p:nvSpPr>
          <p:cNvPr id="29" name="Picture Placeholder 2"/>
          <p:cNvSpPr>
            <a:spLocks noGrp="1"/>
          </p:cNvSpPr>
          <p:nvPr>
            <p:ph type="pic" sz="quarter" idx="31"/>
          </p:nvPr>
        </p:nvSpPr>
        <p:spPr>
          <a:xfrm>
            <a:off x="12188825" y="4330877"/>
            <a:ext cx="3371445" cy="3371445"/>
          </a:xfrm>
          <a:noFill/>
        </p:spPr>
        <p:txBody>
          <a:bodyPr>
            <a:normAutofit/>
          </a:bodyPr>
          <a:lstStyle>
            <a:lvl1pPr marL="0" indent="0">
              <a:buNone/>
              <a:defRPr sz="2800">
                <a:latin typeface="Lato Light"/>
                <a:cs typeface="Lato Light"/>
              </a:defRPr>
            </a:lvl1pPr>
          </a:lstStyle>
          <a:p>
            <a:endParaRPr lang="en-US" dirty="0"/>
          </a:p>
        </p:txBody>
      </p:sp>
      <p:sp>
        <p:nvSpPr>
          <p:cNvPr id="30" name="Picture Placeholder 2"/>
          <p:cNvSpPr>
            <a:spLocks noGrp="1"/>
          </p:cNvSpPr>
          <p:nvPr>
            <p:ph type="pic" sz="quarter" idx="32"/>
          </p:nvPr>
        </p:nvSpPr>
        <p:spPr>
          <a:xfrm>
            <a:off x="8732134" y="7791285"/>
            <a:ext cx="3371445" cy="3371445"/>
          </a:xfrm>
          <a:noFill/>
        </p:spPr>
        <p:txBody>
          <a:bodyPr>
            <a:normAutofit/>
          </a:bodyPr>
          <a:lstStyle>
            <a:lvl1pPr marL="0" indent="0">
              <a:buNone/>
              <a:defRPr sz="2800">
                <a:latin typeface="Lato Light"/>
                <a:cs typeface="Lato Light"/>
              </a:defRPr>
            </a:lvl1pPr>
          </a:lstStyle>
          <a:p>
            <a:endParaRPr lang="en-US" dirty="0"/>
          </a:p>
        </p:txBody>
      </p:sp>
      <p:sp>
        <p:nvSpPr>
          <p:cNvPr id="31" name="Picture Placeholder 2"/>
          <p:cNvSpPr>
            <a:spLocks noGrp="1"/>
          </p:cNvSpPr>
          <p:nvPr>
            <p:ph type="pic" sz="quarter" idx="33"/>
          </p:nvPr>
        </p:nvSpPr>
        <p:spPr>
          <a:xfrm>
            <a:off x="12188825" y="7791285"/>
            <a:ext cx="3371445" cy="3371445"/>
          </a:xfrm>
          <a:noFill/>
        </p:spPr>
        <p:txBody>
          <a:bodyPr>
            <a:normAutofit/>
          </a:bodyPr>
          <a:lstStyle>
            <a:lvl1pPr marL="0" indent="0">
              <a:buNone/>
              <a:defRPr sz="2800">
                <a:latin typeface="Lato Light"/>
                <a:cs typeface="Lato Light"/>
              </a:defRPr>
            </a:lvl1pPr>
          </a:lstStyle>
          <a:p>
            <a:endParaRPr lang="en-US" dirty="0"/>
          </a:p>
        </p:txBody>
      </p:sp>
    </p:spTree>
    <p:extLst>
      <p:ext uri="{BB962C8B-B14F-4D97-AF65-F5344CB8AC3E}">
        <p14:creationId xmlns:p14="http://schemas.microsoft.com/office/powerpoint/2010/main" val="24488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2693787" y="3633056"/>
            <a:ext cx="2221725" cy="2221724"/>
          </a:xfrm>
          <a:prstGeom prst="ellipse">
            <a:avLst/>
          </a:prstGeom>
          <a:noFill/>
        </p:spPr>
        <p:txBody>
          <a:bodyPr>
            <a:normAutofit/>
          </a:bodyPr>
          <a:lstStyle>
            <a:lvl1pPr marL="0" indent="0">
              <a:buNone/>
              <a:defRPr sz="2800">
                <a:latin typeface="Lato Light"/>
                <a:cs typeface="Lato Light"/>
              </a:defRPr>
            </a:lvl1pPr>
          </a:lstStyle>
          <a:p>
            <a:endParaRPr lang="en-US" dirty="0"/>
          </a:p>
        </p:txBody>
      </p:sp>
      <p:sp>
        <p:nvSpPr>
          <p:cNvPr id="29" name="Picture Placeholder 2"/>
          <p:cNvSpPr>
            <a:spLocks noGrp="1"/>
          </p:cNvSpPr>
          <p:nvPr>
            <p:ph type="pic" sz="quarter" idx="31"/>
          </p:nvPr>
        </p:nvSpPr>
        <p:spPr>
          <a:xfrm>
            <a:off x="13020151" y="3633056"/>
            <a:ext cx="2221725" cy="2221724"/>
          </a:xfrm>
          <a:prstGeom prst="ellipse">
            <a:avLst/>
          </a:prstGeom>
          <a:noFill/>
        </p:spPr>
        <p:txBody>
          <a:bodyPr>
            <a:normAutofit/>
          </a:bodyPr>
          <a:lstStyle>
            <a:lvl1pPr marL="0" indent="0">
              <a:buNone/>
              <a:defRPr sz="2800">
                <a:latin typeface="Lato Light"/>
                <a:cs typeface="Lato Light"/>
              </a:defRPr>
            </a:lvl1pPr>
          </a:lstStyle>
          <a:p>
            <a:endParaRPr lang="en-US" dirty="0"/>
          </a:p>
        </p:txBody>
      </p:sp>
      <p:sp>
        <p:nvSpPr>
          <p:cNvPr id="30" name="Picture Placeholder 2"/>
          <p:cNvSpPr>
            <a:spLocks noGrp="1"/>
          </p:cNvSpPr>
          <p:nvPr>
            <p:ph type="pic" sz="quarter" idx="32"/>
          </p:nvPr>
        </p:nvSpPr>
        <p:spPr>
          <a:xfrm>
            <a:off x="2693787" y="7516765"/>
            <a:ext cx="2221725" cy="2221724"/>
          </a:xfrm>
          <a:prstGeom prst="ellipse">
            <a:avLst/>
          </a:prstGeom>
          <a:noFill/>
        </p:spPr>
        <p:txBody>
          <a:bodyPr>
            <a:normAutofit/>
          </a:bodyPr>
          <a:lstStyle>
            <a:lvl1pPr marL="0" indent="0">
              <a:buNone/>
              <a:defRPr sz="2800">
                <a:latin typeface="Lato Light"/>
                <a:cs typeface="Lato Light"/>
              </a:defRPr>
            </a:lvl1pPr>
          </a:lstStyle>
          <a:p>
            <a:endParaRPr lang="en-US" dirty="0"/>
          </a:p>
        </p:txBody>
      </p:sp>
      <p:sp>
        <p:nvSpPr>
          <p:cNvPr id="31" name="Picture Placeholder 2"/>
          <p:cNvSpPr>
            <a:spLocks noGrp="1"/>
          </p:cNvSpPr>
          <p:nvPr>
            <p:ph type="pic" sz="quarter" idx="33"/>
          </p:nvPr>
        </p:nvSpPr>
        <p:spPr>
          <a:xfrm>
            <a:off x="13020151" y="7516765"/>
            <a:ext cx="2221725" cy="2221724"/>
          </a:xfrm>
          <a:prstGeom prst="ellipse">
            <a:avLst/>
          </a:prstGeom>
          <a:noFill/>
        </p:spPr>
        <p:txBody>
          <a:bodyPr>
            <a:normAutofit/>
          </a:bodyPr>
          <a:lstStyle>
            <a:lvl1pPr marL="0" indent="0">
              <a:buNone/>
              <a:defRPr sz="2800">
                <a:latin typeface="Lato Light"/>
                <a:cs typeface="Lato Light"/>
              </a:defRPr>
            </a:lvl1pPr>
          </a:lstStyle>
          <a:p>
            <a:endParaRPr lang="en-US" dirty="0"/>
          </a:p>
        </p:txBody>
      </p:sp>
    </p:spTree>
    <p:extLst>
      <p:ext uri="{BB962C8B-B14F-4D97-AF65-F5344CB8AC3E}">
        <p14:creationId xmlns:p14="http://schemas.microsoft.com/office/powerpoint/2010/main" val="2016439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aptop 02">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3173578"/>
            <a:ext cx="24377650" cy="4945698"/>
          </a:xfrm>
          <a:no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37527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0"/>
            <a:ext cx="24377650" cy="9673915"/>
          </a:xfrm>
          <a:no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87584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Phone 6 Mockup">
    <p:spTree>
      <p:nvGrpSpPr>
        <p:cNvPr id="1" name=""/>
        <p:cNvGrpSpPr/>
        <p:nvPr/>
      </p:nvGrpSpPr>
      <p:grpSpPr>
        <a:xfrm>
          <a:off x="0" y="0"/>
          <a:ext cx="0" cy="0"/>
          <a:chOff x="0" y="0"/>
          <a:chExt cx="0" cy="0"/>
        </a:xfrm>
      </p:grpSpPr>
      <p:sp>
        <p:nvSpPr>
          <p:cNvPr id="9" name="Picture Placeholder 17"/>
          <p:cNvSpPr>
            <a:spLocks noGrp="1"/>
          </p:cNvSpPr>
          <p:nvPr>
            <p:ph type="pic" sz="quarter" idx="14"/>
          </p:nvPr>
        </p:nvSpPr>
        <p:spPr>
          <a:xfrm>
            <a:off x="6964453" y="2909475"/>
            <a:ext cx="4106508" cy="7293622"/>
          </a:xfrm>
          <a:noFill/>
        </p:spPr>
        <p:txBody>
          <a:bodyPr rtlCol="0">
            <a:normAutofit/>
          </a:bodyPr>
          <a:lstStyle>
            <a:lvl1pPr marL="0" indent="0" algn="ctr">
              <a:buNone/>
              <a:defRPr sz="4400">
                <a:solidFill>
                  <a:schemeClr val="bg1">
                    <a:lumMod val="75000"/>
                  </a:schemeClr>
                </a:solidFill>
                <a:latin typeface="Lato Light"/>
                <a:cs typeface="Lato Light"/>
              </a:defRPr>
            </a:lvl1pPr>
          </a:lstStyle>
          <a:p>
            <a:pPr lvl="0"/>
            <a:endParaRPr lang="en-US" noProof="0"/>
          </a:p>
        </p:txBody>
      </p:sp>
      <p:sp>
        <p:nvSpPr>
          <p:cNvPr id="10" name="Picture Placeholder 17"/>
          <p:cNvSpPr>
            <a:spLocks noGrp="1"/>
          </p:cNvSpPr>
          <p:nvPr>
            <p:ph type="pic" sz="quarter" idx="15"/>
          </p:nvPr>
        </p:nvSpPr>
        <p:spPr>
          <a:xfrm>
            <a:off x="1841511" y="2909475"/>
            <a:ext cx="4106508" cy="7293622"/>
          </a:xfrm>
          <a:noFill/>
        </p:spPr>
        <p:txBody>
          <a:bodyPr rtlCol="0">
            <a:normAutofit/>
          </a:bodyPr>
          <a:lstStyle>
            <a:lvl1pPr marL="0" indent="0" algn="ctr">
              <a:buNone/>
              <a:defRPr sz="4400">
                <a:solidFill>
                  <a:schemeClr val="bg1">
                    <a:lumMod val="75000"/>
                  </a:schemeClr>
                </a:solidFill>
                <a:latin typeface="Lato Light"/>
                <a:cs typeface="Lato Light"/>
              </a:defRPr>
            </a:lvl1pPr>
          </a:lstStyle>
          <a:p>
            <a:pPr lvl="0"/>
            <a:endParaRPr lang="en-US" noProof="0"/>
          </a:p>
        </p:txBody>
      </p:sp>
    </p:spTree>
    <p:extLst>
      <p:ext uri="{BB962C8B-B14F-4D97-AF65-F5344CB8AC3E}">
        <p14:creationId xmlns:p14="http://schemas.microsoft.com/office/powerpoint/2010/main" val="15137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2688700"/>
            <a:ext cx="8148684" cy="4235212"/>
          </a:xfrm>
          <a:noFill/>
        </p:spPr>
        <p:txBody>
          <a:bodyPr>
            <a:normAutofit/>
          </a:bodyPr>
          <a:lstStyle>
            <a:lvl1pPr marL="0" indent="0">
              <a:buNone/>
              <a:defRPr sz="2800">
                <a:latin typeface="Lato Light"/>
                <a:cs typeface="Lato Light"/>
              </a:defRPr>
            </a:lvl1pPr>
          </a:lstStyle>
          <a:p>
            <a:endParaRPr lang="en-US"/>
          </a:p>
        </p:txBody>
      </p:sp>
      <p:sp>
        <p:nvSpPr>
          <p:cNvPr id="7" name="Picture Placeholder 2"/>
          <p:cNvSpPr>
            <a:spLocks noGrp="1"/>
          </p:cNvSpPr>
          <p:nvPr>
            <p:ph type="pic" sz="quarter" idx="12"/>
          </p:nvPr>
        </p:nvSpPr>
        <p:spPr>
          <a:xfrm>
            <a:off x="13432974" y="7361362"/>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0960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536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858054"/>
            <a:ext cx="8148684" cy="4235212"/>
          </a:xfrm>
          <a:noFill/>
        </p:spPr>
        <p:txBody>
          <a:bodyPr>
            <a:normAutofit/>
          </a:bodyPr>
          <a:lstStyle>
            <a:lvl1pPr marL="0" indent="0">
              <a:buNone/>
              <a:defRPr sz="2800">
                <a:latin typeface="Lato Light"/>
                <a:cs typeface="Lato Light"/>
              </a:defRPr>
            </a:lvl1pPr>
          </a:lstStyle>
          <a:p>
            <a:endParaRPr lang="en-US"/>
          </a:p>
        </p:txBody>
      </p:sp>
      <p:sp>
        <p:nvSpPr>
          <p:cNvPr id="7" name="Picture Placeholder 2"/>
          <p:cNvSpPr>
            <a:spLocks noGrp="1"/>
          </p:cNvSpPr>
          <p:nvPr>
            <p:ph type="pic" sz="quarter" idx="12"/>
          </p:nvPr>
        </p:nvSpPr>
        <p:spPr>
          <a:xfrm>
            <a:off x="13290040" y="6148403"/>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68140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5415879"/>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051225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Website Mockup">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047197" y="2491114"/>
            <a:ext cx="4500308" cy="7993056"/>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3113554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Picture Placeholder 13"/>
          <p:cNvSpPr>
            <a:spLocks noGrp="1"/>
          </p:cNvSpPr>
          <p:nvPr>
            <p:ph type="pic" sz="quarter" idx="11"/>
          </p:nvPr>
        </p:nvSpPr>
        <p:spPr>
          <a:xfrm>
            <a:off x="0" y="2960147"/>
            <a:ext cx="24377650" cy="3657600"/>
          </a:xfrm>
          <a:prstGeom prst="rect">
            <a:avLst/>
          </a:prstGeom>
        </p:spPr>
        <p:txBody>
          <a:bodyPr>
            <a:normAutofit/>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sz="2800">
                <a:latin typeface="Lato Light"/>
                <a:cs typeface="Lato Light"/>
              </a:defRPr>
            </a:lvl1pPr>
          </a:lstStyle>
          <a:p>
            <a:endParaRPr lang="en-US" dirty="0"/>
          </a:p>
        </p:txBody>
      </p:sp>
    </p:spTree>
    <p:extLst>
      <p:ext uri="{BB962C8B-B14F-4D97-AF65-F5344CB8AC3E}">
        <p14:creationId xmlns:p14="http://schemas.microsoft.com/office/powerpoint/2010/main" val="187841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24377650" cy="13716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13"/>
          <p:cNvSpPr>
            <a:spLocks noGrp="1"/>
          </p:cNvSpPr>
          <p:nvPr>
            <p:ph type="pic" sz="quarter" idx="13"/>
          </p:nvPr>
        </p:nvSpPr>
        <p:spPr>
          <a:xfrm>
            <a:off x="1" y="0"/>
            <a:ext cx="24423368"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498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176" y="0"/>
            <a:ext cx="12161839"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55208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15779750"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56640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13565281"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808909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667862" y="2676266"/>
            <a:ext cx="10052051" cy="8462763"/>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214968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1541676"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11" name="Picture Placeholder 13"/>
          <p:cNvSpPr>
            <a:spLocks noGrp="1" noChangeAspect="1"/>
          </p:cNvSpPr>
          <p:nvPr>
            <p:ph type="pic" sz="quarter" idx="14"/>
          </p:nvPr>
        </p:nvSpPr>
        <p:spPr>
          <a:xfrm>
            <a:off x="7297949"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12" name="Picture Placeholder 13"/>
          <p:cNvSpPr>
            <a:spLocks noGrp="1" noChangeAspect="1"/>
          </p:cNvSpPr>
          <p:nvPr>
            <p:ph type="pic" sz="quarter" idx="15"/>
          </p:nvPr>
        </p:nvSpPr>
        <p:spPr>
          <a:xfrm>
            <a:off x="12954659"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13" name="Picture Placeholder 13"/>
          <p:cNvSpPr>
            <a:spLocks noGrp="1" noChangeAspect="1"/>
          </p:cNvSpPr>
          <p:nvPr>
            <p:ph type="pic" sz="quarter" idx="16"/>
          </p:nvPr>
        </p:nvSpPr>
        <p:spPr>
          <a:xfrm>
            <a:off x="18601817"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23576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2296923"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18" name="Picture Placeholder 13"/>
          <p:cNvSpPr>
            <a:spLocks noGrp="1" noChangeAspect="1"/>
          </p:cNvSpPr>
          <p:nvPr>
            <p:ph type="pic" sz="quarter" idx="14"/>
          </p:nvPr>
        </p:nvSpPr>
        <p:spPr>
          <a:xfrm>
            <a:off x="8087229"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21" name="Picture Placeholder 13"/>
          <p:cNvSpPr>
            <a:spLocks noGrp="1" noChangeAspect="1"/>
          </p:cNvSpPr>
          <p:nvPr>
            <p:ph type="pic" sz="quarter" idx="15"/>
          </p:nvPr>
        </p:nvSpPr>
        <p:spPr>
          <a:xfrm>
            <a:off x="13742307"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22" name="Picture Placeholder 13"/>
          <p:cNvSpPr>
            <a:spLocks noGrp="1" noChangeAspect="1"/>
          </p:cNvSpPr>
          <p:nvPr>
            <p:ph type="pic" sz="quarter" idx="16"/>
          </p:nvPr>
        </p:nvSpPr>
        <p:spPr>
          <a:xfrm>
            <a:off x="19371496"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27" name="Picture Placeholder 13"/>
          <p:cNvSpPr>
            <a:spLocks noGrp="1" noChangeAspect="1"/>
          </p:cNvSpPr>
          <p:nvPr>
            <p:ph type="pic" sz="quarter" idx="17"/>
          </p:nvPr>
        </p:nvSpPr>
        <p:spPr>
          <a:xfrm>
            <a:off x="2296923"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28" name="Picture Placeholder 13"/>
          <p:cNvSpPr>
            <a:spLocks noGrp="1" noChangeAspect="1"/>
          </p:cNvSpPr>
          <p:nvPr>
            <p:ph type="pic" sz="quarter" idx="18"/>
          </p:nvPr>
        </p:nvSpPr>
        <p:spPr>
          <a:xfrm>
            <a:off x="8087229"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29" name="Picture Placeholder 13"/>
          <p:cNvSpPr>
            <a:spLocks noGrp="1" noChangeAspect="1"/>
          </p:cNvSpPr>
          <p:nvPr>
            <p:ph type="pic" sz="quarter" idx="19"/>
          </p:nvPr>
        </p:nvSpPr>
        <p:spPr>
          <a:xfrm>
            <a:off x="13742307"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30" name="Picture Placeholder 13"/>
          <p:cNvSpPr>
            <a:spLocks noGrp="1" noChangeAspect="1"/>
          </p:cNvSpPr>
          <p:nvPr>
            <p:ph type="pic" sz="quarter" idx="20"/>
          </p:nvPr>
        </p:nvSpPr>
        <p:spPr>
          <a:xfrm>
            <a:off x="19371496"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9289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8883" y="16667467"/>
            <a:ext cx="5688118" cy="730251"/>
          </a:xfrm>
          <a:prstGeom prst="rect">
            <a:avLst/>
          </a:prstGeom>
        </p:spPr>
        <p:txBody>
          <a:bodyPr lIns="243797" tIns="121899" rIns="243797" bIns="121899"/>
          <a:lstStyle/>
          <a:p>
            <a:r>
              <a:rPr lang="en-US" dirty="0"/>
              <a:t>www.bestppt.com</a:t>
            </a:r>
          </a:p>
        </p:txBody>
      </p:sp>
      <p:sp>
        <p:nvSpPr>
          <p:cNvPr id="9" name="Picture Placeholder 2"/>
          <p:cNvSpPr>
            <a:spLocks noGrp="1"/>
          </p:cNvSpPr>
          <p:nvPr>
            <p:ph type="pic" sz="quarter" idx="11"/>
          </p:nvPr>
        </p:nvSpPr>
        <p:spPr>
          <a:xfrm>
            <a:off x="1" y="3344265"/>
            <a:ext cx="8779140" cy="5888184"/>
          </a:xfrm>
          <a:noFill/>
        </p:spPr>
        <p:txBody>
          <a:bodyPr>
            <a:normAutofit/>
          </a:bodyPr>
          <a:lstStyle>
            <a:lvl1pPr marL="0" indent="0">
              <a:buNone/>
              <a:defRPr sz="2800">
                <a:latin typeface="Lato Light"/>
                <a:cs typeface="Lato Light"/>
              </a:defRPr>
            </a:lvl1pPr>
          </a:lstStyle>
          <a:p>
            <a:endParaRPr lang="en-US"/>
          </a:p>
        </p:txBody>
      </p:sp>
      <p:sp>
        <p:nvSpPr>
          <p:cNvPr id="11" name="Picture Placeholder 2"/>
          <p:cNvSpPr>
            <a:spLocks noGrp="1"/>
          </p:cNvSpPr>
          <p:nvPr>
            <p:ph type="pic" sz="quarter" idx="12"/>
          </p:nvPr>
        </p:nvSpPr>
        <p:spPr>
          <a:xfrm>
            <a:off x="15561802" y="3344265"/>
            <a:ext cx="8842870" cy="5888184"/>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56306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22676190" y="818652"/>
            <a:ext cx="744361" cy="553961"/>
          </a:xfrm>
          <a:prstGeom prst="rect">
            <a:avLst/>
          </a:prstGeom>
          <a:noFill/>
        </p:spPr>
        <p:txBody>
          <a:bodyPr wrap="none" lIns="182843" tIns="91422" rIns="182843" bIns="91422" rtlCol="0">
            <a:spAutoFit/>
          </a:bodyPr>
          <a:lstStyle/>
          <a:p>
            <a:pPr algn="ctr"/>
            <a:fld id="{260E2A6B-A809-4840-BF14-8648BC0BDF87}" type="slidenum">
              <a:rPr lang="id-ID" sz="2400" b="0" smtClean="0">
                <a:solidFill>
                  <a:schemeClr val="tx1"/>
                </a:solidFill>
                <a:latin typeface="+mj-lt"/>
                <a:cs typeface="Lato Light"/>
              </a:rPr>
              <a:pPr algn="ctr"/>
              <a:t>‹#›</a:t>
            </a:fld>
            <a:endParaRPr lang="id-ID" sz="2400" b="0" dirty="0">
              <a:solidFill>
                <a:schemeClr val="tx1"/>
              </a:solidFill>
              <a:latin typeface="+mj-lt"/>
              <a:cs typeface="Lato Light"/>
            </a:endParaRPr>
          </a:p>
        </p:txBody>
      </p:sp>
      <p:sp>
        <p:nvSpPr>
          <p:cNvPr id="14" name="Oval 13"/>
          <p:cNvSpPr/>
          <p:nvPr userDrawn="1"/>
        </p:nvSpPr>
        <p:spPr>
          <a:xfrm>
            <a:off x="22708637" y="751014"/>
            <a:ext cx="687533" cy="687533"/>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solidFill>
                <a:schemeClr val="tx1"/>
              </a:solidFill>
              <a:latin typeface="Lato Light"/>
              <a:cs typeface="Lato Light"/>
            </a:endParaRPr>
          </a:p>
        </p:txBody>
      </p:sp>
      <p:sp>
        <p:nvSpPr>
          <p:cNvPr id="4" name="Rectangle 3">
            <a:extLst>
              <a:ext uri="{FF2B5EF4-FFF2-40B4-BE49-F238E27FC236}">
                <a16:creationId xmlns:a16="http://schemas.microsoft.com/office/drawing/2014/main" id="{B3077885-9AB9-5C4C-9E4C-047C4245EA1F}"/>
              </a:ext>
            </a:extLst>
          </p:cNvPr>
          <p:cNvSpPr/>
          <p:nvPr userDrawn="1"/>
        </p:nvSpPr>
        <p:spPr>
          <a:xfrm>
            <a:off x="0" y="12353926"/>
            <a:ext cx="24377650" cy="1362074"/>
          </a:xfrm>
          <a:prstGeom prst="rect">
            <a:avLst/>
          </a:prstGeom>
          <a:solidFill>
            <a:schemeClr val="accent6">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pic>
        <p:nvPicPr>
          <p:cNvPr id="7" name="Picture 6">
            <a:extLst>
              <a:ext uri="{FF2B5EF4-FFF2-40B4-BE49-F238E27FC236}">
                <a16:creationId xmlns:a16="http://schemas.microsoft.com/office/drawing/2014/main" id="{594220EA-E3B1-AD46-BDBA-02E7CE90EC32}"/>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20447848" y="12419860"/>
            <a:ext cx="3337559" cy="1335024"/>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7" r:id="rId1"/>
    <p:sldLayoutId id="2147483752" r:id="rId2"/>
    <p:sldLayoutId id="2147483818" r:id="rId3"/>
    <p:sldLayoutId id="2147483819" r:id="rId4"/>
    <p:sldLayoutId id="2147483821" r:id="rId5"/>
    <p:sldLayoutId id="2147483753" r:id="rId6"/>
    <p:sldLayoutId id="2147483755" r:id="rId7"/>
    <p:sldLayoutId id="2147483756" r:id="rId8"/>
    <p:sldLayoutId id="2147483765" r:id="rId9"/>
    <p:sldLayoutId id="2147483766" r:id="rId10"/>
    <p:sldLayoutId id="2147483775" r:id="rId11"/>
    <p:sldLayoutId id="2147483783" r:id="rId12"/>
    <p:sldLayoutId id="2147483784" r:id="rId13"/>
    <p:sldLayoutId id="2147483820" r:id="rId14"/>
    <p:sldLayoutId id="2147483785" r:id="rId15"/>
    <p:sldLayoutId id="2147483822" r:id="rId16"/>
    <p:sldLayoutId id="2147483834" r:id="rId17"/>
    <p:sldLayoutId id="2147483871" r:id="rId18"/>
    <p:sldLayoutId id="2147483872" r:id="rId19"/>
    <p:sldLayoutId id="2147483873" r:id="rId20"/>
    <p:sldLayoutId id="2147483874" r:id="rId21"/>
    <p:sldLayoutId id="2147483926" r:id="rId22"/>
    <p:sldLayoutId id="2147483928" r:id="rId23"/>
    <p:sldLayoutId id="2147483929" r:id="rId24"/>
  </p:sldLayoutIdLst>
  <p:hf hdr="0" ftr="0" dt="0"/>
  <p:txStyles>
    <p:titleStyle>
      <a:lvl1pPr algn="l" defTabSz="1828434" rtl="0" eaLnBrk="1" latinLnBrk="0" hangingPunct="1">
        <a:lnSpc>
          <a:spcPct val="90000"/>
        </a:lnSpc>
        <a:spcBef>
          <a:spcPct val="0"/>
        </a:spcBef>
        <a:buNone/>
        <a:defRPr lang="en-US" sz="6000" kern="1200" baseline="0">
          <a:solidFill>
            <a:schemeClr val="tx1"/>
          </a:solidFill>
          <a:latin typeface="Glypha LT Std" panose="02060503030505020204" pitchFamily="18" charset="0"/>
          <a:ea typeface="+mj-ea"/>
          <a:cs typeface="Glypha LT Std" panose="02060503030505020204" pitchFamily="18" charset="0"/>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9.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ags" Target="../tags/tag13.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tags" Target="../tags/tag14.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microsoft.com/office/2018/10/relationships/comments" Target="../comments/modernComment_244_7F95F7FF.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4.xml"/><Relationship Id="rId1" Type="http://schemas.openxmlformats.org/officeDocument/2006/relationships/tags" Target="../tags/tag15.xml"/><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248_9E320EB1.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4.xml"/><Relationship Id="rId1" Type="http://schemas.openxmlformats.org/officeDocument/2006/relationships/tags" Target="../tags/tag16.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4.xml"/><Relationship Id="rId1" Type="http://schemas.openxmlformats.org/officeDocument/2006/relationships/tags" Target="../tags/tag18.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6.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hidden="1"/>
          <p:cNvPicPr>
            <a:picLocks noGrp="1" noChangeAspect="1"/>
          </p:cNvPicPr>
          <p:nvPr>
            <p:ph type="pic" sz="quarter" idx="4294967295"/>
          </p:nvPr>
        </p:nvPicPr>
        <p:blipFill rotWithShape="1">
          <a:blip r:embed="rId4" cstate="email">
            <a:extLst>
              <a:ext uri="{28A0092B-C50C-407E-A947-70E740481C1C}">
                <a14:useLocalDpi xmlns:a14="http://schemas.microsoft.com/office/drawing/2010/main" val="0"/>
              </a:ext>
            </a:extLst>
          </a:blip>
          <a:srcRect l="9505" r="7749"/>
          <a:stretch/>
        </p:blipFill>
        <p:spPr>
          <a:xfrm>
            <a:off x="0" y="0"/>
            <a:ext cx="24377650" cy="13719380"/>
          </a:xfrm>
        </p:spPr>
      </p:pic>
      <p:pic>
        <p:nvPicPr>
          <p:cNvPr id="8" name="Picture 7" descr="A picture containing text, computer, open&#10;&#10;Description automatically generated">
            <a:extLst>
              <a:ext uri="{FF2B5EF4-FFF2-40B4-BE49-F238E27FC236}">
                <a16:creationId xmlns:a16="http://schemas.microsoft.com/office/drawing/2014/main" id="{3D38EBBC-A39D-48CA-A349-1409C539E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4377650" cy="13712428"/>
          </a:xfrm>
          <a:prstGeom prst="rect">
            <a:avLst/>
          </a:prstGeom>
        </p:spPr>
      </p:pic>
      <p:sp>
        <p:nvSpPr>
          <p:cNvPr id="29" name="TextBox 28"/>
          <p:cNvSpPr txBox="1"/>
          <p:nvPr/>
        </p:nvSpPr>
        <p:spPr>
          <a:xfrm>
            <a:off x="592786" y="1566603"/>
            <a:ext cx="15909286" cy="4870564"/>
          </a:xfrm>
          <a:prstGeom prst="rect">
            <a:avLst/>
          </a:prstGeom>
          <a:noFill/>
        </p:spPr>
        <p:txBody>
          <a:bodyPr wrap="square" rtlCol="0">
            <a:spAutoFit/>
          </a:bodyPr>
          <a:lstStyle/>
          <a:p>
            <a:pPr>
              <a:lnSpc>
                <a:spcPct val="90000"/>
              </a:lnSpc>
            </a:pPr>
            <a:r>
              <a:rPr lang="en-US" sz="11500" b="1" dirty="0">
                <a:solidFill>
                  <a:srgbClr val="0E35CB"/>
                </a:solidFill>
                <a:latin typeface="Montserrat" pitchFamily="2" charset="77"/>
                <a:ea typeface="Glypha 55 Roman" charset="0"/>
                <a:cs typeface="Glypha 55 Roman" charset="0"/>
              </a:rPr>
              <a:t>Estate Planning 201</a:t>
            </a:r>
          </a:p>
          <a:p>
            <a:pPr>
              <a:lnSpc>
                <a:spcPct val="90000"/>
              </a:lnSpc>
            </a:pPr>
            <a:r>
              <a:rPr lang="en-US" sz="11500" b="1" dirty="0">
                <a:solidFill>
                  <a:srgbClr val="0E35CB"/>
                </a:solidFill>
                <a:latin typeface="Montserrat" pitchFamily="2" charset="77"/>
                <a:ea typeface="Glypha 55 Roman" charset="0"/>
                <a:cs typeface="Glypha 55 Roman" charset="0"/>
              </a:rPr>
              <a:t>Alphabet Soup of </a:t>
            </a:r>
          </a:p>
          <a:p>
            <a:pPr>
              <a:lnSpc>
                <a:spcPct val="90000"/>
              </a:lnSpc>
            </a:pPr>
            <a:r>
              <a:rPr lang="en-US" sz="11500" b="1" dirty="0">
                <a:solidFill>
                  <a:srgbClr val="0E35CB"/>
                </a:solidFill>
                <a:latin typeface="Montserrat" pitchFamily="2" charset="77"/>
                <a:ea typeface="Glypha 55 Roman" charset="0"/>
                <a:cs typeface="Glypha 55 Roman" charset="0"/>
              </a:rPr>
              <a:t>Estate Planning</a:t>
            </a:r>
          </a:p>
        </p:txBody>
      </p:sp>
      <p:pic>
        <p:nvPicPr>
          <p:cNvPr id="20" name="Picture 19" descr="A close up of a logo&#10;&#10;Description automatically generated">
            <a:extLst>
              <a:ext uri="{FF2B5EF4-FFF2-40B4-BE49-F238E27FC236}">
                <a16:creationId xmlns:a16="http://schemas.microsoft.com/office/drawing/2014/main" id="{09E9F895-25B5-7E4A-A78B-22E77ED58B4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730672" y="11625978"/>
            <a:ext cx="6629359" cy="1543343"/>
          </a:xfrm>
          <a:prstGeom prst="rect">
            <a:avLst/>
          </a:prstGeom>
        </p:spPr>
      </p:pic>
      <p:sp>
        <p:nvSpPr>
          <p:cNvPr id="15" name="Rectangle 14">
            <a:extLst>
              <a:ext uri="{FF2B5EF4-FFF2-40B4-BE49-F238E27FC236}">
                <a16:creationId xmlns:a16="http://schemas.microsoft.com/office/drawing/2014/main" id="{1C20CEB6-3348-4C38-B1F9-8F86310129E6}"/>
              </a:ext>
            </a:extLst>
          </p:cNvPr>
          <p:cNvSpPr/>
          <p:nvPr/>
        </p:nvSpPr>
        <p:spPr>
          <a:xfrm>
            <a:off x="393493" y="9126071"/>
            <a:ext cx="11081331" cy="1938992"/>
          </a:xfrm>
          <a:prstGeom prst="rect">
            <a:avLst/>
          </a:prstGeom>
        </p:spPr>
        <p:txBody>
          <a:bodyPr wrap="square">
            <a:spAutoFit/>
          </a:bodyPr>
          <a:lstStyle/>
          <a:p>
            <a:r>
              <a:rPr lang="en-US" sz="4000" b="1" dirty="0">
                <a:solidFill>
                  <a:srgbClr val="0E35CB"/>
                </a:solidFill>
                <a:latin typeface="Montserrat" pitchFamily="2" charset="77"/>
                <a:ea typeface="Glypha 55 Roman" charset="0"/>
                <a:cs typeface="Glypha 55 Roman" charset="0"/>
              </a:rPr>
              <a:t>Travis Bigler, CPA, MST</a:t>
            </a:r>
          </a:p>
          <a:p>
            <a:r>
              <a:rPr lang="en-US" sz="4000" b="1" dirty="0">
                <a:solidFill>
                  <a:srgbClr val="0E35CB"/>
                </a:solidFill>
                <a:latin typeface="Montserrat" pitchFamily="2" charset="77"/>
                <a:ea typeface="Glypha 55 Roman" charset="0"/>
                <a:cs typeface="Glypha 55 Roman" charset="0"/>
              </a:rPr>
              <a:t>Keith Harder, CFP, NQPA</a:t>
            </a:r>
          </a:p>
          <a:p>
            <a:endParaRPr lang="en-US" sz="4000" b="1" dirty="0">
              <a:solidFill>
                <a:srgbClr val="0E35CB"/>
              </a:solidFill>
              <a:latin typeface="Montserrat" pitchFamily="2" charset="77"/>
              <a:ea typeface="Glypha 55 Roman" charset="0"/>
              <a:cs typeface="Glypha 55 Roman" charset="0"/>
            </a:endParaRPr>
          </a:p>
        </p:txBody>
      </p:sp>
    </p:spTree>
    <p:custDataLst>
      <p:tags r:id="rId1"/>
    </p:custDataLst>
    <p:extLst>
      <p:ext uri="{BB962C8B-B14F-4D97-AF65-F5344CB8AC3E}">
        <p14:creationId xmlns:p14="http://schemas.microsoft.com/office/powerpoint/2010/main" val="2074085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4941277" y="11033346"/>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TITLE GOES HERE</a:t>
            </a:r>
          </a:p>
        </p:txBody>
      </p:sp>
      <p:pic>
        <p:nvPicPr>
          <p:cNvPr id="4" name="Picture 3" descr="A picture containing text&#10;&#10;Description automatically generated">
            <a:extLst>
              <a:ext uri="{FF2B5EF4-FFF2-40B4-BE49-F238E27FC236}">
                <a16:creationId xmlns:a16="http://schemas.microsoft.com/office/drawing/2014/main" id="{AB427DC3-9906-4063-A111-BCDA6D0A4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8" name="TextBox 7">
            <a:extLst>
              <a:ext uri="{FF2B5EF4-FFF2-40B4-BE49-F238E27FC236}">
                <a16:creationId xmlns:a16="http://schemas.microsoft.com/office/drawing/2014/main" id="{254E3BB9-1E08-45B3-AAAC-BCA64EE3ABB2}"/>
              </a:ext>
            </a:extLst>
          </p:cNvPr>
          <p:cNvSpPr txBox="1"/>
          <p:nvPr/>
        </p:nvSpPr>
        <p:spPr>
          <a:xfrm>
            <a:off x="5093677" y="11185746"/>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Plan DON’T Predict</a:t>
            </a:r>
          </a:p>
        </p:txBody>
      </p:sp>
    </p:spTree>
    <p:custDataLst>
      <p:tags r:id="rId1"/>
    </p:custDataLst>
    <p:extLst>
      <p:ext uri="{BB962C8B-B14F-4D97-AF65-F5344CB8AC3E}">
        <p14:creationId xmlns:p14="http://schemas.microsoft.com/office/powerpoint/2010/main" val="94286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155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0431329" cy="7989554"/>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EA1D5AAD-6B28-94C8-62EF-7DF1F2853650}"/>
              </a:ext>
            </a:extLst>
          </p:cNvPr>
          <p:cNvSpPr txBox="1"/>
          <p:nvPr/>
        </p:nvSpPr>
        <p:spPr>
          <a:xfrm>
            <a:off x="1675963" y="1347540"/>
            <a:ext cx="6438981" cy="4054454"/>
          </a:xfrm>
          <a:prstGeom prst="rect">
            <a:avLst/>
          </a:prstGeom>
        </p:spPr>
        <p:txBody>
          <a:bodyPr vert="horz" lIns="91440" tIns="45720" rIns="91440" bIns="45720" rtlCol="0" anchor="t">
            <a:normAutofit fontScale="70000" lnSpcReduction="20000"/>
          </a:bodyPr>
          <a:lstStyle/>
          <a:p>
            <a:pPr defTabSz="914400">
              <a:lnSpc>
                <a:spcPct val="90000"/>
              </a:lnSpc>
              <a:spcBef>
                <a:spcPct val="0"/>
              </a:spcBef>
              <a:spcAft>
                <a:spcPts val="600"/>
              </a:spcAft>
            </a:pPr>
            <a:r>
              <a:rPr lang="en-US" sz="7500" b="1" kern="1200" dirty="0">
                <a:solidFill>
                  <a:srgbClr val="FFFFFF"/>
                </a:solidFill>
                <a:latin typeface="+mj-lt"/>
                <a:ea typeface="+mj-ea"/>
                <a:cs typeface="+mj-cs"/>
              </a:rPr>
              <a:t>PLAN by reducing the Gross Estate (or increasing your applicable exclusion amount)</a:t>
            </a:r>
          </a:p>
        </p:txBody>
      </p:sp>
      <p:sp>
        <p:nvSpPr>
          <p:cNvPr id="2" name="TextBox 1">
            <a:extLst>
              <a:ext uri="{FF2B5EF4-FFF2-40B4-BE49-F238E27FC236}">
                <a16:creationId xmlns:a16="http://schemas.microsoft.com/office/drawing/2014/main" id="{865A7E67-24B6-4A44-AB84-A334ACCBEC06}"/>
              </a:ext>
            </a:extLst>
          </p:cNvPr>
          <p:cNvSpPr txBox="1"/>
          <p:nvPr/>
        </p:nvSpPr>
        <p:spPr>
          <a:xfrm>
            <a:off x="15974356" y="1783080"/>
            <a:ext cx="7013004" cy="269338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7200" b="1" dirty="0">
              <a:latin typeface="+mj-lt"/>
              <a:ea typeface="+mj-ea"/>
              <a:cs typeface="+mj-cs"/>
            </a:endParaRPr>
          </a:p>
        </p:txBody>
      </p:sp>
      <p:graphicFrame>
        <p:nvGraphicFramePr>
          <p:cNvPr id="9" name="TextBox 4">
            <a:extLst>
              <a:ext uri="{FF2B5EF4-FFF2-40B4-BE49-F238E27FC236}">
                <a16:creationId xmlns:a16="http://schemas.microsoft.com/office/drawing/2014/main" id="{65A192F4-0F90-F790-9FA0-F52642E00238}"/>
              </a:ext>
            </a:extLst>
          </p:cNvPr>
          <p:cNvGraphicFramePr/>
          <p:nvPr>
            <p:extLst>
              <p:ext uri="{D42A27DB-BD31-4B8C-83A1-F6EECF244321}">
                <p14:modId xmlns:p14="http://schemas.microsoft.com/office/powerpoint/2010/main" val="2277521114"/>
              </p:ext>
            </p:extLst>
          </p:nvPr>
        </p:nvGraphicFramePr>
        <p:xfrm>
          <a:off x="11082457" y="1083212"/>
          <a:ext cx="11619229" cy="11356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9022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5A7E67-24B6-4A44-AB84-A334ACCBEC06}"/>
              </a:ext>
            </a:extLst>
          </p:cNvPr>
          <p:cNvSpPr txBox="1"/>
          <p:nvPr/>
        </p:nvSpPr>
        <p:spPr>
          <a:xfrm>
            <a:off x="15974356" y="1783080"/>
            <a:ext cx="7013004" cy="269338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7200" b="1" dirty="0">
              <a:latin typeface="+mj-lt"/>
              <a:ea typeface="+mj-ea"/>
              <a:cs typeface="+mj-cs"/>
            </a:endParaRPr>
          </a:p>
        </p:txBody>
      </p:sp>
      <p:sp>
        <p:nvSpPr>
          <p:cNvPr id="7" name="TextBox 6">
            <a:extLst>
              <a:ext uri="{FF2B5EF4-FFF2-40B4-BE49-F238E27FC236}">
                <a16:creationId xmlns:a16="http://schemas.microsoft.com/office/drawing/2014/main" id="{EA1D5AAD-6B28-94C8-62EF-7DF1F2853650}"/>
              </a:ext>
            </a:extLst>
          </p:cNvPr>
          <p:cNvSpPr txBox="1"/>
          <p:nvPr/>
        </p:nvSpPr>
        <p:spPr>
          <a:xfrm>
            <a:off x="1596288" y="44921"/>
            <a:ext cx="14865016" cy="1006429"/>
          </a:xfrm>
          <a:prstGeom prst="rect">
            <a:avLst/>
          </a:prstGeom>
          <a:noFill/>
        </p:spPr>
        <p:txBody>
          <a:bodyPr wrap="square">
            <a:spAutoFit/>
          </a:bodyPr>
          <a:lstStyle/>
          <a:p>
            <a:pPr>
              <a:lnSpc>
                <a:spcPct val="90000"/>
              </a:lnSpc>
            </a:pPr>
            <a:endParaRPr lang="en-US" sz="6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grpSp>
        <p:nvGrpSpPr>
          <p:cNvPr id="18" name="Group 17">
            <a:extLst>
              <a:ext uri="{FF2B5EF4-FFF2-40B4-BE49-F238E27FC236}">
                <a16:creationId xmlns:a16="http://schemas.microsoft.com/office/drawing/2014/main" id="{EEC39F33-8407-692D-E2C9-80A72E0C3FF7}"/>
              </a:ext>
            </a:extLst>
          </p:cNvPr>
          <p:cNvGrpSpPr/>
          <p:nvPr/>
        </p:nvGrpSpPr>
        <p:grpSpPr>
          <a:xfrm>
            <a:off x="1390289" y="1051350"/>
            <a:ext cx="9059997" cy="11324128"/>
            <a:chOff x="1390289" y="1051350"/>
            <a:chExt cx="9059997" cy="11324128"/>
          </a:xfrm>
        </p:grpSpPr>
        <p:pic>
          <p:nvPicPr>
            <p:cNvPr id="13" name="Picture 12">
              <a:extLst>
                <a:ext uri="{FF2B5EF4-FFF2-40B4-BE49-F238E27FC236}">
                  <a16:creationId xmlns:a16="http://schemas.microsoft.com/office/drawing/2014/main" id="{84E0A73C-3F06-4008-DDF8-BDEB8290480C}"/>
                </a:ext>
              </a:extLst>
            </p:cNvPr>
            <p:cNvPicPr>
              <a:picLocks noChangeAspect="1"/>
            </p:cNvPicPr>
            <p:nvPr/>
          </p:nvPicPr>
          <p:blipFill>
            <a:blip r:embed="rId4"/>
            <a:stretch>
              <a:fillRect/>
            </a:stretch>
          </p:blipFill>
          <p:spPr>
            <a:xfrm>
              <a:off x="1390290" y="1853701"/>
              <a:ext cx="9059996" cy="10521777"/>
            </a:xfrm>
            <a:prstGeom prst="rect">
              <a:avLst/>
            </a:prstGeom>
          </p:spPr>
        </p:pic>
        <p:sp>
          <p:nvSpPr>
            <p:cNvPr id="16" name="TextBox 15">
              <a:extLst>
                <a:ext uri="{FF2B5EF4-FFF2-40B4-BE49-F238E27FC236}">
                  <a16:creationId xmlns:a16="http://schemas.microsoft.com/office/drawing/2014/main" id="{86B5AE67-EC25-C968-0617-9C2C74E8F66B}"/>
                </a:ext>
              </a:extLst>
            </p:cNvPr>
            <p:cNvSpPr txBox="1"/>
            <p:nvPr/>
          </p:nvSpPr>
          <p:spPr>
            <a:xfrm>
              <a:off x="1390289" y="1051350"/>
              <a:ext cx="514113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Portability not elected</a:t>
              </a:r>
            </a:p>
          </p:txBody>
        </p:sp>
      </p:grpSp>
      <p:grpSp>
        <p:nvGrpSpPr>
          <p:cNvPr id="19" name="Group 18">
            <a:extLst>
              <a:ext uri="{FF2B5EF4-FFF2-40B4-BE49-F238E27FC236}">
                <a16:creationId xmlns:a16="http://schemas.microsoft.com/office/drawing/2014/main" id="{14F2FC7A-FB11-273C-E6F9-38E266AD9205}"/>
              </a:ext>
            </a:extLst>
          </p:cNvPr>
          <p:cNvGrpSpPr/>
          <p:nvPr/>
        </p:nvGrpSpPr>
        <p:grpSpPr>
          <a:xfrm>
            <a:off x="10919926" y="1051350"/>
            <a:ext cx="8715488" cy="10882409"/>
            <a:chOff x="10919926" y="1051350"/>
            <a:chExt cx="8715488" cy="10882409"/>
          </a:xfrm>
        </p:grpSpPr>
        <p:pic>
          <p:nvPicPr>
            <p:cNvPr id="15" name="Picture 14">
              <a:extLst>
                <a:ext uri="{FF2B5EF4-FFF2-40B4-BE49-F238E27FC236}">
                  <a16:creationId xmlns:a16="http://schemas.microsoft.com/office/drawing/2014/main" id="{6851DBA4-03CF-8A56-B649-AD5E2B187D32}"/>
                </a:ext>
              </a:extLst>
            </p:cNvPr>
            <p:cNvPicPr>
              <a:picLocks noChangeAspect="1"/>
            </p:cNvPicPr>
            <p:nvPr/>
          </p:nvPicPr>
          <p:blipFill>
            <a:blip r:embed="rId5"/>
            <a:stretch>
              <a:fillRect/>
            </a:stretch>
          </p:blipFill>
          <p:spPr>
            <a:xfrm>
              <a:off x="10919926" y="1806915"/>
              <a:ext cx="8715488" cy="10126844"/>
            </a:xfrm>
            <a:prstGeom prst="rect">
              <a:avLst/>
            </a:prstGeom>
          </p:spPr>
        </p:pic>
        <p:sp>
          <p:nvSpPr>
            <p:cNvPr id="17" name="TextBox 16">
              <a:extLst>
                <a:ext uri="{FF2B5EF4-FFF2-40B4-BE49-F238E27FC236}">
                  <a16:creationId xmlns:a16="http://schemas.microsoft.com/office/drawing/2014/main" id="{981A5BA0-C9BE-4C9F-06F3-ED5FA8D22818}"/>
                </a:ext>
              </a:extLst>
            </p:cNvPr>
            <p:cNvSpPr txBox="1"/>
            <p:nvPr/>
          </p:nvSpPr>
          <p:spPr>
            <a:xfrm>
              <a:off x="10919926" y="1051350"/>
              <a:ext cx="514113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Portability elected</a:t>
              </a:r>
            </a:p>
          </p:txBody>
        </p:sp>
      </p:grpSp>
      <p:sp>
        <p:nvSpPr>
          <p:cNvPr id="20" name="TextBox 19">
            <a:extLst>
              <a:ext uri="{FF2B5EF4-FFF2-40B4-BE49-F238E27FC236}">
                <a16:creationId xmlns:a16="http://schemas.microsoft.com/office/drawing/2014/main" id="{34AE057B-5763-D468-B850-38699B2F0A16}"/>
              </a:ext>
            </a:extLst>
          </p:cNvPr>
          <p:cNvSpPr txBox="1"/>
          <p:nvPr/>
        </p:nvSpPr>
        <p:spPr>
          <a:xfrm>
            <a:off x="725714" y="246743"/>
            <a:ext cx="14717486" cy="646331"/>
          </a:xfrm>
          <a:prstGeom prst="rect">
            <a:avLst/>
          </a:prstGeom>
          <a:noFill/>
        </p:spPr>
        <p:txBody>
          <a:bodyPr wrap="square" rtlCol="0">
            <a:spAutoFit/>
          </a:bodyPr>
          <a:lstStyle/>
          <a:p>
            <a:r>
              <a:rPr lang="en-US" b="1" dirty="0"/>
              <a:t>Let’s look at impact of not filing for DSUE..</a:t>
            </a:r>
          </a:p>
        </p:txBody>
      </p:sp>
    </p:spTree>
    <p:custDataLst>
      <p:tags r:id="rId1"/>
    </p:custDataLst>
    <p:extLst>
      <p:ext uri="{BB962C8B-B14F-4D97-AF65-F5344CB8AC3E}">
        <p14:creationId xmlns:p14="http://schemas.microsoft.com/office/powerpoint/2010/main" val="119435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w Hanging Fruit | Great PowerPoint ClipArt for Presentations -  PresenterMedia.com">
            <a:extLst>
              <a:ext uri="{FF2B5EF4-FFF2-40B4-BE49-F238E27FC236}">
                <a16:creationId xmlns:a16="http://schemas.microsoft.com/office/drawing/2014/main" id="{4C3485B3-7B66-295A-2CB4-3EE4B6234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795" y="624113"/>
            <a:ext cx="10305143" cy="10305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2399BB-1075-CC7E-8920-D7BF9B8A74DB}"/>
              </a:ext>
            </a:extLst>
          </p:cNvPr>
          <p:cNvSpPr txBox="1"/>
          <p:nvPr/>
        </p:nvSpPr>
        <p:spPr>
          <a:xfrm>
            <a:off x="12609740" y="609599"/>
            <a:ext cx="9727746" cy="8402300"/>
          </a:xfrm>
          <a:prstGeom prst="rect">
            <a:avLst/>
          </a:prstGeom>
          <a:noFill/>
        </p:spPr>
        <p:txBody>
          <a:bodyPr wrap="square" rtlCol="0">
            <a:spAutoFit/>
          </a:bodyPr>
          <a:lstStyle/>
          <a:p>
            <a:r>
              <a:rPr lang="en-US" dirty="0">
                <a:solidFill>
                  <a:schemeClr val="accent6">
                    <a:lumMod val="10000"/>
                  </a:schemeClr>
                </a:solidFill>
                <a:latin typeface="Arial" panose="020B0604020202020204" pitchFamily="34" charset="0"/>
                <a:cs typeface="Arial" panose="020B0604020202020204" pitchFamily="34" charset="0"/>
              </a:rPr>
              <a:t>Low hanging fruit or “freebies”:</a:t>
            </a:r>
          </a:p>
          <a:p>
            <a:endParaRPr lang="en-US" dirty="0">
              <a:solidFill>
                <a:schemeClr val="accent6">
                  <a:lumMod val="10000"/>
                </a:schemeClr>
              </a:solidFill>
              <a:latin typeface="Arial" panose="020B0604020202020204" pitchFamily="34" charset="0"/>
              <a:cs typeface="Arial" panose="020B0604020202020204" pitchFamily="34" charset="0"/>
            </a:endParaRPr>
          </a:p>
          <a:p>
            <a:r>
              <a:rPr lang="en-US" b="0" i="0" dirty="0">
                <a:solidFill>
                  <a:schemeClr val="accent6">
                    <a:lumMod val="10000"/>
                  </a:schemeClr>
                </a:solidFill>
                <a:effectLst/>
                <a:latin typeface="Arial" panose="020B0604020202020204" pitchFamily="34" charset="0"/>
                <a:cs typeface="Arial" panose="020B0604020202020204" pitchFamily="34" charset="0"/>
              </a:rPr>
              <a:t>An annual exclusion amount is how much a person can transfer to another without paying a gift tax; currently that amount is $17,000.</a:t>
            </a:r>
          </a:p>
          <a:p>
            <a:endParaRPr lang="en-US" dirty="0">
              <a:solidFill>
                <a:schemeClr val="accent6">
                  <a:lumMod val="10000"/>
                </a:schemeClr>
              </a:solidFill>
              <a:latin typeface="Arial" panose="020B0604020202020204" pitchFamily="34" charset="0"/>
              <a:cs typeface="Arial" panose="020B0604020202020204" pitchFamily="34" charset="0"/>
            </a:endParaRPr>
          </a:p>
          <a:p>
            <a:r>
              <a:rPr lang="en-US" dirty="0">
                <a:solidFill>
                  <a:schemeClr val="accent6">
                    <a:lumMod val="10000"/>
                  </a:schemeClr>
                </a:solidFill>
                <a:latin typeface="Arial" panose="020B0604020202020204" pitchFamily="34" charset="0"/>
                <a:cs typeface="Arial" panose="020B0604020202020204" pitchFamily="34" charset="0"/>
              </a:rPr>
              <a:t>You can pay as much as you want toward medical or education…just remember it must be paid directly to the provider.</a:t>
            </a:r>
          </a:p>
          <a:p>
            <a:endParaRPr lang="en-US" dirty="0">
              <a:solidFill>
                <a:schemeClr val="accent6">
                  <a:lumMod val="10000"/>
                </a:schemeClr>
              </a:solidFill>
              <a:latin typeface="Arial" panose="020B0604020202020204" pitchFamily="34" charset="0"/>
              <a:cs typeface="Arial" panose="020B0604020202020204" pitchFamily="34" charset="0"/>
            </a:endParaRPr>
          </a:p>
          <a:p>
            <a:r>
              <a:rPr lang="en-US" dirty="0">
                <a:solidFill>
                  <a:schemeClr val="accent6">
                    <a:lumMod val="10000"/>
                  </a:schemeClr>
                </a:solidFill>
                <a:latin typeface="Arial" panose="020B0604020202020204" pitchFamily="34" charset="0"/>
                <a:cs typeface="Arial" panose="020B0604020202020204" pitchFamily="34" charset="0"/>
              </a:rPr>
              <a:t>Don’t forget about </a:t>
            </a:r>
            <a:r>
              <a:rPr lang="en-US" dirty="0" err="1">
                <a:solidFill>
                  <a:schemeClr val="accent6">
                    <a:lumMod val="10000"/>
                  </a:schemeClr>
                </a:solidFill>
                <a:latin typeface="Arial" panose="020B0604020202020204" pitchFamily="34" charset="0"/>
                <a:cs typeface="Arial" panose="020B0604020202020204" pitchFamily="34" charset="0"/>
              </a:rPr>
              <a:t>superfunding</a:t>
            </a:r>
            <a:r>
              <a:rPr lang="en-US" dirty="0">
                <a:solidFill>
                  <a:schemeClr val="accent6">
                    <a:lumMod val="10000"/>
                  </a:schemeClr>
                </a:solidFill>
                <a:latin typeface="Arial" panose="020B0604020202020204" pitchFamily="34" charset="0"/>
                <a:cs typeface="Arial" panose="020B0604020202020204" pitchFamily="34" charset="0"/>
              </a:rPr>
              <a:t> those 529 plans.  The IRS allows you to contribute up to $85,000 (the annual gift exclusion multiplied by 5) and treat the onetime contribution as being spread over five years for tax purposes.</a:t>
            </a:r>
          </a:p>
        </p:txBody>
      </p:sp>
    </p:spTree>
    <p:extLst>
      <p:ext uri="{BB962C8B-B14F-4D97-AF65-F5344CB8AC3E}">
        <p14:creationId xmlns:p14="http://schemas.microsoft.com/office/powerpoint/2010/main" val="432926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23545800" cy="2086725"/>
          </a:xfrm>
          <a:prstGeom prst="rect">
            <a:avLst/>
          </a:prstGeom>
          <a:noFill/>
        </p:spPr>
        <p:txBody>
          <a:bodyPr wrap="square">
            <a:spAutoFit/>
          </a:bodyPr>
          <a:lstStyle/>
          <a:p>
            <a:pPr>
              <a:lnSpc>
                <a:spcPct val="90000"/>
              </a:lnSpc>
            </a:pPr>
            <a:r>
              <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rPr>
              <a:t>What is an Intentionally Defective Irrevocable Trust (IDIT)/ also know as Intentionally Defective Grantor Trust (IDGT)?</a:t>
            </a: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pic>
        <p:nvPicPr>
          <p:cNvPr id="2" name="Picture 1" descr="A picture containing text, screenshot, website, online advertising&#10;&#10;Description automatically generated">
            <a:extLst>
              <a:ext uri="{FF2B5EF4-FFF2-40B4-BE49-F238E27FC236}">
                <a16:creationId xmlns:a16="http://schemas.microsoft.com/office/drawing/2014/main" id="{E5C43F18-A93D-B7EA-4439-C14F81B8E4A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9791" t="22774" r="6351" b="18283"/>
          <a:stretch/>
        </p:blipFill>
        <p:spPr>
          <a:xfrm>
            <a:off x="590550" y="1658204"/>
            <a:ext cx="12942277" cy="10399592"/>
          </a:xfrm>
          <a:prstGeom prst="rect">
            <a:avLst/>
          </a:prstGeom>
        </p:spPr>
      </p:pic>
      <p:sp>
        <p:nvSpPr>
          <p:cNvPr id="5" name="TextBox 4">
            <a:extLst>
              <a:ext uri="{FF2B5EF4-FFF2-40B4-BE49-F238E27FC236}">
                <a16:creationId xmlns:a16="http://schemas.microsoft.com/office/drawing/2014/main" id="{B8AF87B5-6F4E-1489-F3DA-F5B8D0FDEA24}"/>
              </a:ext>
            </a:extLst>
          </p:cNvPr>
          <p:cNvSpPr txBox="1"/>
          <p:nvPr/>
        </p:nvSpPr>
        <p:spPr>
          <a:xfrm>
            <a:off x="14536615" y="1658204"/>
            <a:ext cx="9250485" cy="6740307"/>
          </a:xfrm>
          <a:prstGeom prst="rect">
            <a:avLst/>
          </a:prstGeom>
          <a:noFill/>
        </p:spPr>
        <p:txBody>
          <a:bodyPr wrap="square" rtlCol="0">
            <a:spAutoFit/>
          </a:bodyPr>
          <a:lstStyle/>
          <a:p>
            <a:r>
              <a:rPr lang="en-US" dirty="0"/>
              <a:t>Pros: </a:t>
            </a:r>
          </a:p>
          <a:p>
            <a:pPr marL="571500" indent="-571500">
              <a:buFont typeface="Arial" panose="020B0604020202020204" pitchFamily="34" charset="0"/>
              <a:buChar char="•"/>
            </a:pPr>
            <a:r>
              <a:rPr lang="en-US" dirty="0"/>
              <a:t>Note terms are more favorable than a GRAT</a:t>
            </a:r>
          </a:p>
          <a:p>
            <a:pPr marL="571500" indent="-571500">
              <a:buFont typeface="Arial" panose="020B0604020202020204" pitchFamily="34" charset="0"/>
              <a:buChar char="•"/>
            </a:pPr>
            <a:r>
              <a:rPr lang="en-US" dirty="0"/>
              <a:t>Taxes paid by the grantor may be reimbursed sparingly</a:t>
            </a:r>
          </a:p>
          <a:p>
            <a:pPr marL="571500" indent="-571500">
              <a:buFont typeface="Arial" panose="020B0604020202020204" pitchFamily="34" charset="0"/>
              <a:buChar char="•"/>
            </a:pPr>
            <a:endParaRPr lang="en-US" dirty="0"/>
          </a:p>
          <a:p>
            <a:r>
              <a:rPr lang="en-US" dirty="0"/>
              <a:t>Cons:</a:t>
            </a:r>
          </a:p>
          <a:p>
            <a:pPr marL="571500" indent="-571500">
              <a:buFont typeface="Arial" panose="020B0604020202020204" pitchFamily="34" charset="0"/>
              <a:buChar char="•"/>
            </a:pPr>
            <a:r>
              <a:rPr lang="en-US" dirty="0"/>
              <a:t>May be challenging to find assets with sufficient cash flow</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584710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23545800" cy="2086725"/>
          </a:xfrm>
          <a:prstGeom prst="rect">
            <a:avLst/>
          </a:prstGeom>
          <a:noFill/>
        </p:spPr>
        <p:txBody>
          <a:bodyPr wrap="square">
            <a:spAutoFit/>
          </a:bodyPr>
          <a:lstStyle/>
          <a:p>
            <a:pPr>
              <a:lnSpc>
                <a:spcPct val="90000"/>
              </a:lnSpc>
            </a:pPr>
            <a:r>
              <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rPr>
              <a:t>What is an Irrevocable Life Insurance Trust (ILIT)</a:t>
            </a:r>
          </a:p>
          <a:p>
            <a:pPr>
              <a:lnSpc>
                <a:spcPct val="90000"/>
              </a:lnSpc>
            </a:pPr>
            <a:endParaRPr lang="en-US"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sp>
        <p:nvSpPr>
          <p:cNvPr id="2" name="TextBox 1">
            <a:extLst>
              <a:ext uri="{FF2B5EF4-FFF2-40B4-BE49-F238E27FC236}">
                <a16:creationId xmlns:a16="http://schemas.microsoft.com/office/drawing/2014/main" id="{36E9785E-3947-6CDC-67C4-09E63C6D5350}"/>
              </a:ext>
            </a:extLst>
          </p:cNvPr>
          <p:cNvSpPr txBox="1"/>
          <p:nvPr/>
        </p:nvSpPr>
        <p:spPr>
          <a:xfrm>
            <a:off x="15023381" y="8012320"/>
            <a:ext cx="9291975" cy="4524315"/>
          </a:xfrm>
          <a:prstGeom prst="rect">
            <a:avLst/>
          </a:prstGeom>
          <a:noFill/>
        </p:spPr>
        <p:txBody>
          <a:bodyPr wrap="square" rtlCol="0">
            <a:spAutoFit/>
          </a:bodyPr>
          <a:lstStyle/>
          <a:p>
            <a:endParaRPr lang="en-US" dirty="0"/>
          </a:p>
          <a:p>
            <a:r>
              <a:rPr lang="en-US" dirty="0">
                <a:latin typeface="Montserrat" panose="00000500000000000000" pitchFamily="2" charset="0"/>
              </a:rPr>
              <a:t>* Watch out for “Unholy trinity” or “Goodman trap”.</a:t>
            </a:r>
          </a:p>
          <a:p>
            <a:pPr marL="571500" indent="-571500">
              <a:buFont typeface="Arial" panose="020B0604020202020204" pitchFamily="34" charset="0"/>
              <a:buChar char="•"/>
            </a:pPr>
            <a:endParaRPr lang="en-US" dirty="0">
              <a:latin typeface="Montserrat" panose="00000500000000000000" pitchFamily="2" charset="0"/>
            </a:endParaRPr>
          </a:p>
          <a:p>
            <a:r>
              <a:rPr lang="en-US" dirty="0">
                <a:latin typeface="Montserrat" panose="00000500000000000000" pitchFamily="2" charset="0"/>
              </a:rPr>
              <a:t>** Be mindful of transfer for value rules</a:t>
            </a: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endParaRPr lang="en-US" dirty="0">
              <a:latin typeface="Montserrat" panose="00000500000000000000" pitchFamily="2" charset="0"/>
            </a:endParaRPr>
          </a:p>
        </p:txBody>
      </p:sp>
      <p:sp>
        <p:nvSpPr>
          <p:cNvPr id="4" name="Rectangle 3">
            <a:extLst>
              <a:ext uri="{FF2B5EF4-FFF2-40B4-BE49-F238E27FC236}">
                <a16:creationId xmlns:a16="http://schemas.microsoft.com/office/drawing/2014/main" id="{129965C5-60C4-DF13-04AA-D46EFF5F66F2}"/>
              </a:ext>
            </a:extLst>
          </p:cNvPr>
          <p:cNvSpPr/>
          <p:nvPr/>
        </p:nvSpPr>
        <p:spPr>
          <a:xfrm>
            <a:off x="678723" y="1698020"/>
            <a:ext cx="4643553" cy="2002183"/>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ontserrat" panose="00000500000000000000" pitchFamily="2" charset="0"/>
                <a:cs typeface="Times New Roman" panose="02020603050405020304" pitchFamily="18" charset="0"/>
              </a:rPr>
              <a:t>GRANTOR(S)</a:t>
            </a: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Determines the terms of the ILIT and selects Trustee(s).</a:t>
            </a:r>
          </a:p>
          <a:p>
            <a:endParaRPr lang="en-US" sz="1200" dirty="0"/>
          </a:p>
        </p:txBody>
      </p:sp>
      <p:sp>
        <p:nvSpPr>
          <p:cNvPr id="5" name="Rectangle 4">
            <a:extLst>
              <a:ext uri="{FF2B5EF4-FFF2-40B4-BE49-F238E27FC236}">
                <a16:creationId xmlns:a16="http://schemas.microsoft.com/office/drawing/2014/main" id="{5163A2E8-7123-2358-C7D0-98D5CDDCBD1C}"/>
              </a:ext>
            </a:extLst>
          </p:cNvPr>
          <p:cNvSpPr/>
          <p:nvPr/>
        </p:nvSpPr>
        <p:spPr>
          <a:xfrm>
            <a:off x="600312" y="4091354"/>
            <a:ext cx="4721965" cy="1594337"/>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ontserrat" panose="00000500000000000000" pitchFamily="2" charset="0"/>
                <a:cs typeface="Times New Roman" panose="02020603050405020304" pitchFamily="18" charset="0"/>
              </a:rPr>
              <a:t>GIFT / Estate Tax</a:t>
            </a:r>
            <a:endParaRPr lang="en-US" sz="1400" dirty="0">
              <a:latin typeface="Montserrat" panose="00000500000000000000" pitchFamily="2" charset="0"/>
              <a:cs typeface="Times New Roman" panose="02020603050405020304" pitchFamily="18" charset="0"/>
            </a:endParaRPr>
          </a:p>
          <a:p>
            <a:pPr marL="171450" indent="-171450">
              <a:buFont typeface="Garamond" panose="02020404030301010803" pitchFamily="18" charset="0"/>
              <a:buChar char="›"/>
            </a:pPr>
            <a:endParaRPr lang="en-US" sz="200" dirty="0">
              <a:latin typeface="Montserrat" panose="00000500000000000000" pitchFamily="2" charset="0"/>
              <a:cs typeface="Times New Roman" panose="02020603050405020304" pitchFamily="18" charset="0"/>
            </a:endParaRPr>
          </a:p>
        </p:txBody>
      </p:sp>
      <p:sp>
        <p:nvSpPr>
          <p:cNvPr id="6" name="Rectangle 5">
            <a:extLst>
              <a:ext uri="{FF2B5EF4-FFF2-40B4-BE49-F238E27FC236}">
                <a16:creationId xmlns:a16="http://schemas.microsoft.com/office/drawing/2014/main" id="{04259446-38C1-FBF0-16EE-57FE9B7D744A}"/>
              </a:ext>
            </a:extLst>
          </p:cNvPr>
          <p:cNvSpPr/>
          <p:nvPr/>
        </p:nvSpPr>
        <p:spPr>
          <a:xfrm>
            <a:off x="600312" y="6060833"/>
            <a:ext cx="4721965" cy="1371598"/>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a:p>
            <a:pPr algn="ctr"/>
            <a:r>
              <a:rPr lang="en-US" sz="4400" b="1" dirty="0">
                <a:latin typeface="Montserrat" panose="00000500000000000000" pitchFamily="2" charset="0"/>
                <a:cs typeface="Times New Roman" panose="02020603050405020304" pitchFamily="18" charset="0"/>
              </a:rPr>
              <a:t>INCOME TAX</a:t>
            </a:r>
          </a:p>
          <a:p>
            <a:pPr algn="ctr"/>
            <a:endParaRPr lang="en-US" sz="1200" dirty="0"/>
          </a:p>
        </p:txBody>
      </p:sp>
      <p:sp>
        <p:nvSpPr>
          <p:cNvPr id="7" name="Rectangle 6">
            <a:extLst>
              <a:ext uri="{FF2B5EF4-FFF2-40B4-BE49-F238E27FC236}">
                <a16:creationId xmlns:a16="http://schemas.microsoft.com/office/drawing/2014/main" id="{181F6DEB-297A-5DEB-F8BC-B0F0B966B8B6}"/>
              </a:ext>
            </a:extLst>
          </p:cNvPr>
          <p:cNvSpPr/>
          <p:nvPr/>
        </p:nvSpPr>
        <p:spPr>
          <a:xfrm>
            <a:off x="600312" y="7818314"/>
            <a:ext cx="9091973" cy="3897562"/>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 </a:t>
            </a:r>
          </a:p>
          <a:p>
            <a:pPr algn="ctr"/>
            <a:r>
              <a:rPr lang="en-US" sz="5400" b="1" dirty="0">
                <a:latin typeface="Montserrat" panose="00000500000000000000" pitchFamily="2" charset="0"/>
                <a:cs typeface="Times New Roman" panose="02020603050405020304" pitchFamily="18" charset="0"/>
              </a:rPr>
              <a:t>Considerations</a:t>
            </a: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The policy death benefit will be includable in the grantor’s taxable estate if they don’t survive three years from the transfer date</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A form 712  may be requested from the insurance company to determine gift value of a policy</a:t>
            </a:r>
          </a:p>
          <a:p>
            <a:endParaRPr lang="en-US" b="1" dirty="0"/>
          </a:p>
          <a:p>
            <a:pPr marL="171450" indent="-171450">
              <a:buFont typeface="Garamond" panose="02020404030301010803" pitchFamily="18" charset="0"/>
              <a:buChar char="›"/>
            </a:pPr>
            <a:endParaRPr lang="en-US" dirty="0"/>
          </a:p>
        </p:txBody>
      </p:sp>
      <p:sp>
        <p:nvSpPr>
          <p:cNvPr id="8" name="TextBox 7">
            <a:extLst>
              <a:ext uri="{FF2B5EF4-FFF2-40B4-BE49-F238E27FC236}">
                <a16:creationId xmlns:a16="http://schemas.microsoft.com/office/drawing/2014/main" id="{182C593C-690F-BA69-8BE7-2278CE2CA6E6}"/>
              </a:ext>
            </a:extLst>
          </p:cNvPr>
          <p:cNvSpPr txBox="1"/>
          <p:nvPr/>
        </p:nvSpPr>
        <p:spPr>
          <a:xfrm>
            <a:off x="5494970" y="1694902"/>
            <a:ext cx="3937711" cy="830997"/>
          </a:xfrm>
          <a:prstGeom prst="rect">
            <a:avLst/>
          </a:prstGeom>
          <a:noFill/>
        </p:spPr>
        <p:txBody>
          <a:bodyPr wrap="square" rtlCol="0">
            <a:spAutoFit/>
          </a:bodyPr>
          <a:lstStyle/>
          <a:p>
            <a:pPr algn="ctr"/>
            <a:r>
              <a:rPr lang="en-US" sz="2400" dirty="0">
                <a:latin typeface="Montserrat" panose="00000500000000000000" pitchFamily="2" charset="0"/>
                <a:cs typeface="Times New Roman" panose="02020603050405020304" pitchFamily="18" charset="0"/>
              </a:rPr>
              <a:t>Policy is transferred into or purchased by the ILIT  </a:t>
            </a:r>
            <a:endParaRPr lang="en-US" sz="4800" dirty="0">
              <a:latin typeface="Montserrat" panose="00000500000000000000" pitchFamily="2" charset="0"/>
              <a:cs typeface="Times New Roman" panose="02020603050405020304" pitchFamily="18" charset="0"/>
            </a:endParaRPr>
          </a:p>
        </p:txBody>
      </p:sp>
      <p:sp>
        <p:nvSpPr>
          <p:cNvPr id="9" name="Rectangle 8">
            <a:extLst>
              <a:ext uri="{FF2B5EF4-FFF2-40B4-BE49-F238E27FC236}">
                <a16:creationId xmlns:a16="http://schemas.microsoft.com/office/drawing/2014/main" id="{26F1365D-549B-DCAF-C2D5-16CA187232E8}"/>
              </a:ext>
            </a:extLst>
          </p:cNvPr>
          <p:cNvSpPr/>
          <p:nvPr/>
        </p:nvSpPr>
        <p:spPr>
          <a:xfrm>
            <a:off x="10055692" y="1694901"/>
            <a:ext cx="4344678" cy="10020975"/>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Montserrat" panose="00000500000000000000" pitchFamily="2" charset="0"/>
                <a:cs typeface="Times New Roman" panose="02020603050405020304" pitchFamily="18" charset="0"/>
              </a:rPr>
              <a:t>ILIT</a:t>
            </a: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Policy(</a:t>
            </a:r>
            <a:r>
              <a:rPr lang="en-US" sz="2400" dirty="0" err="1">
                <a:latin typeface="Montserrat" panose="00000500000000000000" pitchFamily="2" charset="0"/>
                <a:cs typeface="Times New Roman" panose="02020603050405020304" pitchFamily="18" charset="0"/>
              </a:rPr>
              <a:t>ies</a:t>
            </a:r>
            <a:r>
              <a:rPr lang="en-US" sz="2400" dirty="0">
                <a:latin typeface="Montserrat" panose="00000500000000000000" pitchFamily="2" charset="0"/>
                <a:cs typeface="Times New Roman" panose="02020603050405020304" pitchFamily="18" charset="0"/>
              </a:rPr>
              <a:t>) are owned by and pay to the ILIT</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Policy(</a:t>
            </a:r>
            <a:r>
              <a:rPr lang="en-US" sz="2400" dirty="0" err="1">
                <a:latin typeface="Montserrat" panose="00000500000000000000" pitchFamily="2" charset="0"/>
                <a:cs typeface="Times New Roman" panose="02020603050405020304" pitchFamily="18" charset="0"/>
              </a:rPr>
              <a:t>ies</a:t>
            </a:r>
            <a:r>
              <a:rPr lang="en-US" sz="2400" dirty="0">
                <a:latin typeface="Montserrat" panose="00000500000000000000" pitchFamily="2" charset="0"/>
                <a:cs typeface="Times New Roman" panose="02020603050405020304" pitchFamily="18" charset="0"/>
              </a:rPr>
              <a:t>) may insure one person or two.</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Multiple policies may be owned by the same trust.</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Trust provisions control the management / distribution of insurance policy proceeds.</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Garamond" panose="02020404030301010803" pitchFamily="18" charset="0"/>
              <a:buChar char="›"/>
            </a:pPr>
            <a:endParaRPr lang="en-US" sz="1200" dirty="0"/>
          </a:p>
          <a:p>
            <a:pPr algn="ctr"/>
            <a:endParaRPr lang="en-US" dirty="0"/>
          </a:p>
        </p:txBody>
      </p:sp>
      <p:cxnSp>
        <p:nvCxnSpPr>
          <p:cNvPr id="10" name="Straight Arrow Connector 9">
            <a:extLst>
              <a:ext uri="{FF2B5EF4-FFF2-40B4-BE49-F238E27FC236}">
                <a16:creationId xmlns:a16="http://schemas.microsoft.com/office/drawing/2014/main" id="{B3AE7682-60ED-4B94-9055-3E290300DD99}"/>
              </a:ext>
            </a:extLst>
          </p:cNvPr>
          <p:cNvCxnSpPr>
            <a:cxnSpLocks/>
            <a:stCxn id="4" idx="3"/>
          </p:cNvCxnSpPr>
          <p:nvPr/>
        </p:nvCxnSpPr>
        <p:spPr>
          <a:xfrm flipV="1">
            <a:off x="5322276" y="2699111"/>
            <a:ext cx="469421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B15FD-2CC0-E48A-9FA8-EBB032A0A9DE}"/>
              </a:ext>
            </a:extLst>
          </p:cNvPr>
          <p:cNvSpPr txBox="1"/>
          <p:nvPr/>
        </p:nvSpPr>
        <p:spPr>
          <a:xfrm>
            <a:off x="15023381" y="1853396"/>
            <a:ext cx="8675546" cy="6684907"/>
          </a:xfrm>
          <a:prstGeom prst="rect">
            <a:avLst/>
          </a:prstGeom>
          <a:noFill/>
        </p:spPr>
        <p:txBody>
          <a:bodyPr wrap="square">
            <a:spAutoFit/>
          </a:bodyPr>
          <a:lstStyle/>
          <a:p>
            <a:pPr>
              <a:lnSpc>
                <a:spcPct val="90000"/>
              </a:lnSpc>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A trust established to maintain a life insurance policy outside of the grantor’s taxable estate.</a:t>
            </a:r>
          </a:p>
          <a:p>
            <a:pPr>
              <a:lnSpc>
                <a:spcPct val="90000"/>
              </a:lnSpc>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a:lnSpc>
                <a:spcPct val="90000"/>
              </a:lnSpc>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Pros: </a:t>
            </a:r>
          </a:p>
          <a:p>
            <a:pPr marL="457200" indent="-457200">
              <a:lnSpc>
                <a:spcPct val="90000"/>
              </a:lnSpc>
              <a:buFont typeface="Arial" panose="020B0604020202020204" pitchFamily="34" charset="0"/>
              <a:buChar char="•"/>
            </a:pPr>
            <a:r>
              <a:rPr lang="en-US" sz="3200" dirty="0">
                <a:solidFill>
                  <a:schemeClr val="accent6">
                    <a:lumMod val="10000"/>
                  </a:schemeClr>
                </a:solidFill>
                <a:latin typeface="Montserrat" panose="00000500000000000000" pitchFamily="2" charset="0"/>
                <a:ea typeface="Glypha 55 Roman" charset="0"/>
                <a:cs typeface="Arial" panose="020B0604020202020204" pitchFamily="34" charset="0"/>
              </a:rPr>
              <a:t>Helpful with illiquid estates </a:t>
            </a:r>
          </a:p>
          <a:p>
            <a:pPr marL="457200" indent="-457200">
              <a:lnSpc>
                <a:spcPct val="90000"/>
              </a:lnSpc>
              <a:buFont typeface="Arial" panose="020B0604020202020204" pitchFamily="34" charset="0"/>
              <a:buChar char="•"/>
            </a:pPr>
            <a:r>
              <a:rPr lang="en-US" sz="3200" dirty="0">
                <a:solidFill>
                  <a:schemeClr val="accent6">
                    <a:lumMod val="10000"/>
                  </a:schemeClr>
                </a:solidFill>
                <a:latin typeface="Montserrat" panose="00000500000000000000" pitchFamily="2" charset="0"/>
                <a:ea typeface="Glypha 55 Roman" charset="0"/>
                <a:cs typeface="Arial" panose="020B0604020202020204" pitchFamily="34" charset="0"/>
              </a:rPr>
              <a:t>Useful equalization tool for inheritance</a:t>
            </a:r>
          </a:p>
          <a:p>
            <a:pPr>
              <a:lnSpc>
                <a:spcPct val="90000"/>
              </a:lnSpc>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a:lnSpc>
                <a:spcPct val="90000"/>
              </a:lnSpc>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Cons: </a:t>
            </a:r>
          </a:p>
          <a:p>
            <a:pPr marL="571500" indent="-571500">
              <a:lnSpc>
                <a:spcPct val="90000"/>
              </a:lnSpc>
              <a:buFont typeface="Arial" panose="020B0604020202020204" pitchFamily="34" charset="0"/>
              <a:buChar char="•"/>
            </a:pPr>
            <a:r>
              <a:rPr lang="en-US" sz="3200" dirty="0">
                <a:solidFill>
                  <a:schemeClr val="accent6">
                    <a:lumMod val="10000"/>
                  </a:schemeClr>
                </a:solidFill>
                <a:latin typeface="Montserrat" panose="00000500000000000000" pitchFamily="2" charset="0"/>
                <a:ea typeface="Glypha 55 Roman" charset="0"/>
                <a:cs typeface="Arial" panose="020B0604020202020204" pitchFamily="34" charset="0"/>
              </a:rPr>
              <a:t>Sometimes administratively cumbersome – </a:t>
            </a:r>
            <a:r>
              <a:rPr lang="en-US" sz="3200" dirty="0" err="1">
                <a:solidFill>
                  <a:schemeClr val="accent6">
                    <a:lumMod val="10000"/>
                  </a:schemeClr>
                </a:solidFill>
                <a:latin typeface="Montserrat" panose="00000500000000000000" pitchFamily="2" charset="0"/>
                <a:ea typeface="Glypha 55 Roman" charset="0"/>
                <a:cs typeface="Arial" panose="020B0604020202020204" pitchFamily="34" charset="0"/>
              </a:rPr>
              <a:t>crummey</a:t>
            </a:r>
            <a:r>
              <a:rPr lang="en-US" sz="3200" dirty="0">
                <a:solidFill>
                  <a:schemeClr val="accent6">
                    <a:lumMod val="10000"/>
                  </a:schemeClr>
                </a:solidFill>
                <a:latin typeface="Montserrat" panose="00000500000000000000" pitchFamily="2" charset="0"/>
                <a:ea typeface="Glypha 55 Roman" charset="0"/>
                <a:cs typeface="Arial" panose="020B0604020202020204" pitchFamily="34" charset="0"/>
              </a:rPr>
              <a:t> notices</a:t>
            </a:r>
          </a:p>
          <a:p>
            <a:pPr marL="571500" indent="-571500">
              <a:lnSpc>
                <a:spcPct val="90000"/>
              </a:lnSpc>
              <a:buFont typeface="Arial" panose="020B0604020202020204" pitchFamily="34" charset="0"/>
              <a:buChar char="•"/>
            </a:pPr>
            <a:r>
              <a:rPr lang="en-US" sz="3200" dirty="0">
                <a:solidFill>
                  <a:schemeClr val="accent6">
                    <a:lumMod val="10000"/>
                  </a:schemeClr>
                </a:solidFill>
                <a:latin typeface="Montserrat" panose="00000500000000000000" pitchFamily="2" charset="0"/>
                <a:ea typeface="Glypha 55 Roman" charset="0"/>
                <a:cs typeface="Arial" panose="020B0604020202020204" pitchFamily="34" charset="0"/>
              </a:rPr>
              <a:t>Policies are often “abandoned” and not regularly reviewed</a:t>
            </a:r>
          </a:p>
          <a:p>
            <a:pPr marL="571500" indent="-571500">
              <a:lnSpc>
                <a:spcPct val="90000"/>
              </a:lnSpc>
              <a:buFont typeface="Arial" panose="020B0604020202020204" pitchFamily="34" charset="0"/>
              <a:buChar char="•"/>
            </a:pPr>
            <a:endParaRPr lang="en-US" sz="3200" dirty="0">
              <a:solidFill>
                <a:schemeClr val="accent6">
                  <a:lumMod val="10000"/>
                </a:schemeClr>
              </a:solidFill>
              <a:latin typeface="Montserrat" panose="00000500000000000000" pitchFamily="2" charset="0"/>
              <a:ea typeface="Glypha 55 Roman" charset="0"/>
              <a:cs typeface="Arial" panose="020B0604020202020204" pitchFamily="34" charset="0"/>
            </a:endParaRPr>
          </a:p>
        </p:txBody>
      </p:sp>
    </p:spTree>
    <p:extLst>
      <p:ext uri="{BB962C8B-B14F-4D97-AF65-F5344CB8AC3E}">
        <p14:creationId xmlns:p14="http://schemas.microsoft.com/office/powerpoint/2010/main" val="76085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3420" y="3466908"/>
            <a:ext cx="9141619" cy="36576"/>
          </a:xfrm>
          <a:custGeom>
            <a:avLst/>
            <a:gdLst>
              <a:gd name="connsiteX0" fmla="*/ 0 w 9141619"/>
              <a:gd name="connsiteY0" fmla="*/ 0 h 36576"/>
              <a:gd name="connsiteX1" fmla="*/ 378724 w 9141619"/>
              <a:gd name="connsiteY1" fmla="*/ 0 h 36576"/>
              <a:gd name="connsiteX2" fmla="*/ 940281 w 9141619"/>
              <a:gd name="connsiteY2" fmla="*/ 0 h 36576"/>
              <a:gd name="connsiteX3" fmla="*/ 1319005 w 9141619"/>
              <a:gd name="connsiteY3" fmla="*/ 0 h 36576"/>
              <a:gd name="connsiteX4" fmla="*/ 1971978 w 9141619"/>
              <a:gd name="connsiteY4" fmla="*/ 0 h 36576"/>
              <a:gd name="connsiteX5" fmla="*/ 2533534 w 9141619"/>
              <a:gd name="connsiteY5" fmla="*/ 0 h 36576"/>
              <a:gd name="connsiteX6" fmla="*/ 3277923 w 9141619"/>
              <a:gd name="connsiteY6" fmla="*/ 0 h 36576"/>
              <a:gd name="connsiteX7" fmla="*/ 4113729 w 9141619"/>
              <a:gd name="connsiteY7" fmla="*/ 0 h 36576"/>
              <a:gd name="connsiteX8" fmla="*/ 4766701 w 9141619"/>
              <a:gd name="connsiteY8" fmla="*/ 0 h 36576"/>
              <a:gd name="connsiteX9" fmla="*/ 5602507 w 9141619"/>
              <a:gd name="connsiteY9" fmla="*/ 0 h 36576"/>
              <a:gd name="connsiteX10" fmla="*/ 6255479 w 9141619"/>
              <a:gd name="connsiteY10" fmla="*/ 0 h 36576"/>
              <a:gd name="connsiteX11" fmla="*/ 6634204 w 9141619"/>
              <a:gd name="connsiteY11" fmla="*/ 0 h 36576"/>
              <a:gd name="connsiteX12" fmla="*/ 7104344 w 9141619"/>
              <a:gd name="connsiteY12" fmla="*/ 0 h 36576"/>
              <a:gd name="connsiteX13" fmla="*/ 7940149 w 9141619"/>
              <a:gd name="connsiteY13" fmla="*/ 0 h 36576"/>
              <a:gd name="connsiteX14" fmla="*/ 9141619 w 9141619"/>
              <a:gd name="connsiteY14" fmla="*/ 0 h 36576"/>
              <a:gd name="connsiteX15" fmla="*/ 9141619 w 9141619"/>
              <a:gd name="connsiteY15" fmla="*/ 36576 h 36576"/>
              <a:gd name="connsiteX16" fmla="*/ 8488646 w 9141619"/>
              <a:gd name="connsiteY16" fmla="*/ 36576 h 36576"/>
              <a:gd name="connsiteX17" fmla="*/ 7835673 w 9141619"/>
              <a:gd name="connsiteY17" fmla="*/ 36576 h 36576"/>
              <a:gd name="connsiteX18" fmla="*/ 7274117 w 9141619"/>
              <a:gd name="connsiteY18" fmla="*/ 36576 h 36576"/>
              <a:gd name="connsiteX19" fmla="*/ 6803976 w 9141619"/>
              <a:gd name="connsiteY19" fmla="*/ 36576 h 36576"/>
              <a:gd name="connsiteX20" fmla="*/ 5968171 w 9141619"/>
              <a:gd name="connsiteY20" fmla="*/ 36576 h 36576"/>
              <a:gd name="connsiteX21" fmla="*/ 5315198 w 9141619"/>
              <a:gd name="connsiteY21" fmla="*/ 36576 h 36576"/>
              <a:gd name="connsiteX22" fmla="*/ 4570810 w 9141619"/>
              <a:gd name="connsiteY22" fmla="*/ 36576 h 36576"/>
              <a:gd name="connsiteX23" fmla="*/ 4192085 w 9141619"/>
              <a:gd name="connsiteY23" fmla="*/ 36576 h 36576"/>
              <a:gd name="connsiteX24" fmla="*/ 3721945 w 9141619"/>
              <a:gd name="connsiteY24" fmla="*/ 36576 h 36576"/>
              <a:gd name="connsiteX25" fmla="*/ 3068972 w 9141619"/>
              <a:gd name="connsiteY25" fmla="*/ 36576 h 36576"/>
              <a:gd name="connsiteX26" fmla="*/ 2324583 w 9141619"/>
              <a:gd name="connsiteY26" fmla="*/ 36576 h 36576"/>
              <a:gd name="connsiteX27" fmla="*/ 1945859 w 9141619"/>
              <a:gd name="connsiteY27" fmla="*/ 36576 h 36576"/>
              <a:gd name="connsiteX28" fmla="*/ 1567135 w 9141619"/>
              <a:gd name="connsiteY28" fmla="*/ 36576 h 36576"/>
              <a:gd name="connsiteX29" fmla="*/ 914162 w 9141619"/>
              <a:gd name="connsiteY29" fmla="*/ 36576 h 36576"/>
              <a:gd name="connsiteX30" fmla="*/ 0 w 9141619"/>
              <a:gd name="connsiteY30" fmla="*/ 36576 h 36576"/>
              <a:gd name="connsiteX31" fmla="*/ 0 w 9141619"/>
              <a:gd name="connsiteY31" fmla="*/ 0 h 36576"/>
              <a:gd name="connsiteX0" fmla="*/ 0 w 9141619"/>
              <a:gd name="connsiteY0" fmla="*/ 0 h 36576"/>
              <a:gd name="connsiteX1" fmla="*/ 470140 w 9141619"/>
              <a:gd name="connsiteY1" fmla="*/ 0 h 36576"/>
              <a:gd name="connsiteX2" fmla="*/ 848865 w 9141619"/>
              <a:gd name="connsiteY2" fmla="*/ 0 h 36576"/>
              <a:gd name="connsiteX3" fmla="*/ 1319005 w 9141619"/>
              <a:gd name="connsiteY3" fmla="*/ 0 h 36576"/>
              <a:gd name="connsiteX4" fmla="*/ 1971978 w 9141619"/>
              <a:gd name="connsiteY4" fmla="*/ 0 h 36576"/>
              <a:gd name="connsiteX5" fmla="*/ 2716367 w 9141619"/>
              <a:gd name="connsiteY5" fmla="*/ 0 h 36576"/>
              <a:gd name="connsiteX6" fmla="*/ 3552172 w 9141619"/>
              <a:gd name="connsiteY6" fmla="*/ 0 h 36576"/>
              <a:gd name="connsiteX7" fmla="*/ 4387977 w 9141619"/>
              <a:gd name="connsiteY7" fmla="*/ 0 h 36576"/>
              <a:gd name="connsiteX8" fmla="*/ 4949534 w 9141619"/>
              <a:gd name="connsiteY8" fmla="*/ 0 h 36576"/>
              <a:gd name="connsiteX9" fmla="*/ 5693923 w 9141619"/>
              <a:gd name="connsiteY9" fmla="*/ 0 h 36576"/>
              <a:gd name="connsiteX10" fmla="*/ 6346895 w 9141619"/>
              <a:gd name="connsiteY10" fmla="*/ 0 h 36576"/>
              <a:gd name="connsiteX11" fmla="*/ 6908452 w 9141619"/>
              <a:gd name="connsiteY11" fmla="*/ 0 h 36576"/>
              <a:gd name="connsiteX12" fmla="*/ 7652841 w 9141619"/>
              <a:gd name="connsiteY12" fmla="*/ 0 h 36576"/>
              <a:gd name="connsiteX13" fmla="*/ 8031565 w 9141619"/>
              <a:gd name="connsiteY13" fmla="*/ 0 h 36576"/>
              <a:gd name="connsiteX14" fmla="*/ 9141619 w 9141619"/>
              <a:gd name="connsiteY14" fmla="*/ 0 h 36576"/>
              <a:gd name="connsiteX15" fmla="*/ 9141619 w 9141619"/>
              <a:gd name="connsiteY15" fmla="*/ 36576 h 36576"/>
              <a:gd name="connsiteX16" fmla="*/ 8488646 w 9141619"/>
              <a:gd name="connsiteY16" fmla="*/ 36576 h 36576"/>
              <a:gd name="connsiteX17" fmla="*/ 8018506 w 9141619"/>
              <a:gd name="connsiteY17" fmla="*/ 36576 h 36576"/>
              <a:gd name="connsiteX18" fmla="*/ 7274117 w 9141619"/>
              <a:gd name="connsiteY18" fmla="*/ 36576 h 36576"/>
              <a:gd name="connsiteX19" fmla="*/ 6895393 w 9141619"/>
              <a:gd name="connsiteY19" fmla="*/ 36576 h 36576"/>
              <a:gd name="connsiteX20" fmla="*/ 6242420 w 9141619"/>
              <a:gd name="connsiteY20" fmla="*/ 36576 h 36576"/>
              <a:gd name="connsiteX21" fmla="*/ 5772279 w 9141619"/>
              <a:gd name="connsiteY21" fmla="*/ 36576 h 36576"/>
              <a:gd name="connsiteX22" fmla="*/ 4936474 w 9141619"/>
              <a:gd name="connsiteY22" fmla="*/ 36576 h 36576"/>
              <a:gd name="connsiteX23" fmla="*/ 4557750 w 9141619"/>
              <a:gd name="connsiteY23" fmla="*/ 36576 h 36576"/>
              <a:gd name="connsiteX24" fmla="*/ 3904777 w 9141619"/>
              <a:gd name="connsiteY24" fmla="*/ 36576 h 36576"/>
              <a:gd name="connsiteX25" fmla="*/ 3526053 w 9141619"/>
              <a:gd name="connsiteY25" fmla="*/ 36576 h 36576"/>
              <a:gd name="connsiteX26" fmla="*/ 3055913 w 9141619"/>
              <a:gd name="connsiteY26" fmla="*/ 36576 h 36576"/>
              <a:gd name="connsiteX27" fmla="*/ 2311524 w 9141619"/>
              <a:gd name="connsiteY27" fmla="*/ 36576 h 36576"/>
              <a:gd name="connsiteX28" fmla="*/ 1475718 w 9141619"/>
              <a:gd name="connsiteY28" fmla="*/ 36576 h 36576"/>
              <a:gd name="connsiteX29" fmla="*/ 1005578 w 9141619"/>
              <a:gd name="connsiteY29" fmla="*/ 36576 h 36576"/>
              <a:gd name="connsiteX30" fmla="*/ 0 w 9141619"/>
              <a:gd name="connsiteY30" fmla="*/ 36576 h 36576"/>
              <a:gd name="connsiteX31" fmla="*/ 0 w 9141619"/>
              <a:gd name="connsiteY3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1619" h="36576" fill="none" extrusionOk="0">
                <a:moveTo>
                  <a:pt x="0" y="0"/>
                </a:moveTo>
                <a:cubicBezTo>
                  <a:pt x="91738" y="18045"/>
                  <a:pt x="277324" y="3198"/>
                  <a:pt x="378724" y="0"/>
                </a:cubicBezTo>
                <a:cubicBezTo>
                  <a:pt x="476400" y="1362"/>
                  <a:pt x="818352" y="-8422"/>
                  <a:pt x="940281" y="0"/>
                </a:cubicBezTo>
                <a:cubicBezTo>
                  <a:pt x="1092985" y="-7009"/>
                  <a:pt x="1190559" y="6478"/>
                  <a:pt x="1319005" y="0"/>
                </a:cubicBezTo>
                <a:cubicBezTo>
                  <a:pt x="1453855" y="1138"/>
                  <a:pt x="1748420" y="-8688"/>
                  <a:pt x="1971978" y="0"/>
                </a:cubicBezTo>
                <a:cubicBezTo>
                  <a:pt x="2175499" y="-43958"/>
                  <a:pt x="2332048" y="-2116"/>
                  <a:pt x="2533534" y="0"/>
                </a:cubicBezTo>
                <a:cubicBezTo>
                  <a:pt x="2757217" y="15053"/>
                  <a:pt x="3091828" y="-16846"/>
                  <a:pt x="3277923" y="0"/>
                </a:cubicBezTo>
                <a:cubicBezTo>
                  <a:pt x="3439768" y="31503"/>
                  <a:pt x="3711842" y="-37680"/>
                  <a:pt x="4113729" y="0"/>
                </a:cubicBezTo>
                <a:cubicBezTo>
                  <a:pt x="4521037" y="49944"/>
                  <a:pt x="4620224" y="42271"/>
                  <a:pt x="4766701" y="0"/>
                </a:cubicBezTo>
                <a:cubicBezTo>
                  <a:pt x="4879238" y="-18593"/>
                  <a:pt x="5442427" y="-18854"/>
                  <a:pt x="5602507" y="0"/>
                </a:cubicBezTo>
                <a:cubicBezTo>
                  <a:pt x="5805470" y="34397"/>
                  <a:pt x="6067885" y="3146"/>
                  <a:pt x="6255479" y="0"/>
                </a:cubicBezTo>
                <a:cubicBezTo>
                  <a:pt x="6451015" y="5213"/>
                  <a:pt x="6505344" y="-5725"/>
                  <a:pt x="6634204" y="0"/>
                </a:cubicBezTo>
                <a:cubicBezTo>
                  <a:pt x="6785726" y="-23860"/>
                  <a:pt x="6984874" y="-1945"/>
                  <a:pt x="7104344" y="0"/>
                </a:cubicBezTo>
                <a:cubicBezTo>
                  <a:pt x="7211249" y="21352"/>
                  <a:pt x="7641317" y="13581"/>
                  <a:pt x="7940149" y="0"/>
                </a:cubicBezTo>
                <a:cubicBezTo>
                  <a:pt x="8269831" y="-72406"/>
                  <a:pt x="8642823" y="45829"/>
                  <a:pt x="9141619" y="0"/>
                </a:cubicBezTo>
                <a:cubicBezTo>
                  <a:pt x="9140513" y="8397"/>
                  <a:pt x="9141005" y="23908"/>
                  <a:pt x="9141619" y="36576"/>
                </a:cubicBezTo>
                <a:cubicBezTo>
                  <a:pt x="8978367" y="42384"/>
                  <a:pt x="8722058" y="42034"/>
                  <a:pt x="8488646" y="36576"/>
                </a:cubicBezTo>
                <a:cubicBezTo>
                  <a:pt x="8237545" y="19827"/>
                  <a:pt x="8053533" y="27776"/>
                  <a:pt x="7835673" y="36576"/>
                </a:cubicBezTo>
                <a:cubicBezTo>
                  <a:pt x="7618145" y="48199"/>
                  <a:pt x="7390987" y="-3581"/>
                  <a:pt x="7274117" y="36576"/>
                </a:cubicBezTo>
                <a:cubicBezTo>
                  <a:pt x="7130738" y="69983"/>
                  <a:pt x="6920898" y="18717"/>
                  <a:pt x="6803976" y="36576"/>
                </a:cubicBezTo>
                <a:cubicBezTo>
                  <a:pt x="6668445" y="21617"/>
                  <a:pt x="6209004" y="6209"/>
                  <a:pt x="5968171" y="36576"/>
                </a:cubicBezTo>
                <a:cubicBezTo>
                  <a:pt x="5705385" y="80558"/>
                  <a:pt x="5606903" y="34787"/>
                  <a:pt x="5315198" y="36576"/>
                </a:cubicBezTo>
                <a:cubicBezTo>
                  <a:pt x="5038530" y="44827"/>
                  <a:pt x="4863921" y="39569"/>
                  <a:pt x="4570810" y="36576"/>
                </a:cubicBezTo>
                <a:cubicBezTo>
                  <a:pt x="4294614" y="49741"/>
                  <a:pt x="4379886" y="10136"/>
                  <a:pt x="4192085" y="36576"/>
                </a:cubicBezTo>
                <a:cubicBezTo>
                  <a:pt x="4016058" y="39032"/>
                  <a:pt x="3901954" y="67368"/>
                  <a:pt x="3721945" y="36576"/>
                </a:cubicBezTo>
                <a:cubicBezTo>
                  <a:pt x="3505648" y="12132"/>
                  <a:pt x="3231609" y="80413"/>
                  <a:pt x="3068972" y="36576"/>
                </a:cubicBezTo>
                <a:cubicBezTo>
                  <a:pt x="2897377" y="42091"/>
                  <a:pt x="2538759" y="17854"/>
                  <a:pt x="2324583" y="36576"/>
                </a:cubicBezTo>
                <a:cubicBezTo>
                  <a:pt x="2152943" y="53002"/>
                  <a:pt x="2118767" y="47873"/>
                  <a:pt x="1945859" y="36576"/>
                </a:cubicBezTo>
                <a:cubicBezTo>
                  <a:pt x="1776443" y="41786"/>
                  <a:pt x="1695932" y="32542"/>
                  <a:pt x="1567135" y="36576"/>
                </a:cubicBezTo>
                <a:cubicBezTo>
                  <a:pt x="1446892" y="85739"/>
                  <a:pt x="1194314" y="70071"/>
                  <a:pt x="914162" y="36576"/>
                </a:cubicBezTo>
                <a:cubicBezTo>
                  <a:pt x="636952" y="42191"/>
                  <a:pt x="432002" y="-6222"/>
                  <a:pt x="0" y="36576"/>
                </a:cubicBezTo>
                <a:cubicBezTo>
                  <a:pt x="-1775" y="24455"/>
                  <a:pt x="2116" y="6880"/>
                  <a:pt x="0" y="0"/>
                </a:cubicBezTo>
                <a:close/>
              </a:path>
              <a:path w="9141619" h="36576" stroke="0" extrusionOk="0">
                <a:moveTo>
                  <a:pt x="0" y="0"/>
                </a:moveTo>
                <a:cubicBezTo>
                  <a:pt x="207915" y="-17786"/>
                  <a:pt x="269928" y="-25740"/>
                  <a:pt x="470140" y="0"/>
                </a:cubicBezTo>
                <a:cubicBezTo>
                  <a:pt x="676616" y="26753"/>
                  <a:pt x="727753" y="-14833"/>
                  <a:pt x="848865" y="0"/>
                </a:cubicBezTo>
                <a:cubicBezTo>
                  <a:pt x="969567" y="-1660"/>
                  <a:pt x="1092539" y="30829"/>
                  <a:pt x="1319005" y="0"/>
                </a:cubicBezTo>
                <a:cubicBezTo>
                  <a:pt x="1540767" y="-14333"/>
                  <a:pt x="1821574" y="14074"/>
                  <a:pt x="1971978" y="0"/>
                </a:cubicBezTo>
                <a:cubicBezTo>
                  <a:pt x="2129648" y="33901"/>
                  <a:pt x="2392993" y="50641"/>
                  <a:pt x="2716367" y="0"/>
                </a:cubicBezTo>
                <a:cubicBezTo>
                  <a:pt x="3084471" y="-33236"/>
                  <a:pt x="3327993" y="52921"/>
                  <a:pt x="3552172" y="0"/>
                </a:cubicBezTo>
                <a:cubicBezTo>
                  <a:pt x="3862927" y="-65865"/>
                  <a:pt x="4103349" y="45710"/>
                  <a:pt x="4387977" y="0"/>
                </a:cubicBezTo>
                <a:cubicBezTo>
                  <a:pt x="4629795" y="7279"/>
                  <a:pt x="4681728" y="-8950"/>
                  <a:pt x="4949534" y="0"/>
                </a:cubicBezTo>
                <a:cubicBezTo>
                  <a:pt x="5262575" y="-5204"/>
                  <a:pt x="5432125" y="-13452"/>
                  <a:pt x="5693923" y="0"/>
                </a:cubicBezTo>
                <a:cubicBezTo>
                  <a:pt x="5906407" y="10161"/>
                  <a:pt x="6139173" y="-11036"/>
                  <a:pt x="6346895" y="0"/>
                </a:cubicBezTo>
                <a:cubicBezTo>
                  <a:pt x="6569670" y="12487"/>
                  <a:pt x="6649807" y="19257"/>
                  <a:pt x="6908452" y="0"/>
                </a:cubicBezTo>
                <a:cubicBezTo>
                  <a:pt x="7135224" y="-12167"/>
                  <a:pt x="7369068" y="-59396"/>
                  <a:pt x="7652841" y="0"/>
                </a:cubicBezTo>
                <a:cubicBezTo>
                  <a:pt x="7898881" y="14074"/>
                  <a:pt x="7922505" y="9639"/>
                  <a:pt x="8031565" y="0"/>
                </a:cubicBezTo>
                <a:cubicBezTo>
                  <a:pt x="8142200" y="92825"/>
                  <a:pt x="8654770" y="10434"/>
                  <a:pt x="9141619" y="0"/>
                </a:cubicBezTo>
                <a:cubicBezTo>
                  <a:pt x="9140014" y="6638"/>
                  <a:pt x="9140289" y="27509"/>
                  <a:pt x="9141619" y="36576"/>
                </a:cubicBezTo>
                <a:cubicBezTo>
                  <a:pt x="8869207" y="33100"/>
                  <a:pt x="8630288" y="17296"/>
                  <a:pt x="8488646" y="36576"/>
                </a:cubicBezTo>
                <a:cubicBezTo>
                  <a:pt x="8349826" y="50974"/>
                  <a:pt x="8185076" y="39573"/>
                  <a:pt x="8018506" y="36576"/>
                </a:cubicBezTo>
                <a:cubicBezTo>
                  <a:pt x="7932505" y="31401"/>
                  <a:pt x="7588532" y="78007"/>
                  <a:pt x="7274117" y="36576"/>
                </a:cubicBezTo>
                <a:cubicBezTo>
                  <a:pt x="6992901" y="6252"/>
                  <a:pt x="7058322" y="27917"/>
                  <a:pt x="6895393" y="36576"/>
                </a:cubicBezTo>
                <a:cubicBezTo>
                  <a:pt x="6729228" y="54097"/>
                  <a:pt x="6422803" y="46924"/>
                  <a:pt x="6242420" y="36576"/>
                </a:cubicBezTo>
                <a:cubicBezTo>
                  <a:pt x="6036458" y="10969"/>
                  <a:pt x="5992880" y="56150"/>
                  <a:pt x="5772279" y="36576"/>
                </a:cubicBezTo>
                <a:cubicBezTo>
                  <a:pt x="5524406" y="-12795"/>
                  <a:pt x="5295556" y="59630"/>
                  <a:pt x="4936474" y="36576"/>
                </a:cubicBezTo>
                <a:cubicBezTo>
                  <a:pt x="4617242" y="31963"/>
                  <a:pt x="4664855" y="46546"/>
                  <a:pt x="4557750" y="36576"/>
                </a:cubicBezTo>
                <a:cubicBezTo>
                  <a:pt x="4500740" y="33615"/>
                  <a:pt x="4208603" y="-1310"/>
                  <a:pt x="3904777" y="36576"/>
                </a:cubicBezTo>
                <a:cubicBezTo>
                  <a:pt x="3618911" y="12153"/>
                  <a:pt x="3628056" y="49251"/>
                  <a:pt x="3526053" y="36576"/>
                </a:cubicBezTo>
                <a:cubicBezTo>
                  <a:pt x="3417276" y="18868"/>
                  <a:pt x="3200300" y="26420"/>
                  <a:pt x="3055913" y="36576"/>
                </a:cubicBezTo>
                <a:cubicBezTo>
                  <a:pt x="2900316" y="47327"/>
                  <a:pt x="2490654" y="23025"/>
                  <a:pt x="2311524" y="36576"/>
                </a:cubicBezTo>
                <a:cubicBezTo>
                  <a:pt x="2175651" y="103698"/>
                  <a:pt x="1887517" y="54905"/>
                  <a:pt x="1475718" y="36576"/>
                </a:cubicBezTo>
                <a:cubicBezTo>
                  <a:pt x="1045647" y="-7090"/>
                  <a:pt x="1185355" y="17311"/>
                  <a:pt x="1005578" y="36576"/>
                </a:cubicBezTo>
                <a:cubicBezTo>
                  <a:pt x="744595" y="6829"/>
                  <a:pt x="472779" y="88622"/>
                  <a:pt x="0" y="36576"/>
                </a:cubicBezTo>
                <a:cubicBezTo>
                  <a:pt x="200" y="22285"/>
                  <a:pt x="1231" y="10316"/>
                  <a:pt x="0" y="0"/>
                </a:cubicBezTo>
                <a:close/>
              </a:path>
              <a:path w="9141619" h="36576" fill="none" stroke="0" extrusionOk="0">
                <a:moveTo>
                  <a:pt x="0" y="0"/>
                </a:moveTo>
                <a:cubicBezTo>
                  <a:pt x="78487" y="21965"/>
                  <a:pt x="276132" y="-16298"/>
                  <a:pt x="378724" y="0"/>
                </a:cubicBezTo>
                <a:cubicBezTo>
                  <a:pt x="465411" y="5910"/>
                  <a:pt x="798504" y="7572"/>
                  <a:pt x="940281" y="0"/>
                </a:cubicBezTo>
                <a:cubicBezTo>
                  <a:pt x="1101623" y="-17616"/>
                  <a:pt x="1196039" y="-6475"/>
                  <a:pt x="1319005" y="0"/>
                </a:cubicBezTo>
                <a:cubicBezTo>
                  <a:pt x="1468560" y="30929"/>
                  <a:pt x="1815564" y="26763"/>
                  <a:pt x="1971978" y="0"/>
                </a:cubicBezTo>
                <a:cubicBezTo>
                  <a:pt x="2181240" y="201"/>
                  <a:pt x="2312273" y="-23404"/>
                  <a:pt x="2533534" y="0"/>
                </a:cubicBezTo>
                <a:cubicBezTo>
                  <a:pt x="2742412" y="-23364"/>
                  <a:pt x="3104332" y="-5389"/>
                  <a:pt x="3277923" y="0"/>
                </a:cubicBezTo>
                <a:cubicBezTo>
                  <a:pt x="3483501" y="31301"/>
                  <a:pt x="3676302" y="-41321"/>
                  <a:pt x="4113729" y="0"/>
                </a:cubicBezTo>
                <a:cubicBezTo>
                  <a:pt x="4510690" y="13958"/>
                  <a:pt x="4628014" y="17188"/>
                  <a:pt x="4766701" y="0"/>
                </a:cubicBezTo>
                <a:cubicBezTo>
                  <a:pt x="4917513" y="-42808"/>
                  <a:pt x="5374373" y="-33365"/>
                  <a:pt x="5602507" y="0"/>
                </a:cubicBezTo>
                <a:cubicBezTo>
                  <a:pt x="5800636" y="5378"/>
                  <a:pt x="6062211" y="-4149"/>
                  <a:pt x="6255479" y="0"/>
                </a:cubicBezTo>
                <a:cubicBezTo>
                  <a:pt x="6461171" y="4803"/>
                  <a:pt x="6493894" y="-6740"/>
                  <a:pt x="6634204" y="0"/>
                </a:cubicBezTo>
                <a:cubicBezTo>
                  <a:pt x="6801204" y="3888"/>
                  <a:pt x="6943781" y="32343"/>
                  <a:pt x="7104344" y="0"/>
                </a:cubicBezTo>
                <a:cubicBezTo>
                  <a:pt x="7205547" y="7504"/>
                  <a:pt x="7653827" y="36591"/>
                  <a:pt x="7940149" y="0"/>
                </a:cubicBezTo>
                <a:cubicBezTo>
                  <a:pt x="8244363" y="-36599"/>
                  <a:pt x="8635701" y="-8507"/>
                  <a:pt x="9141619" y="0"/>
                </a:cubicBezTo>
                <a:cubicBezTo>
                  <a:pt x="9138819" y="4892"/>
                  <a:pt x="9141811" y="20601"/>
                  <a:pt x="9141619" y="36576"/>
                </a:cubicBezTo>
                <a:cubicBezTo>
                  <a:pt x="8982597" y="30346"/>
                  <a:pt x="8711947" y="37587"/>
                  <a:pt x="8488646" y="36576"/>
                </a:cubicBezTo>
                <a:cubicBezTo>
                  <a:pt x="8247543" y="59193"/>
                  <a:pt x="8029464" y="-17392"/>
                  <a:pt x="7835673" y="36576"/>
                </a:cubicBezTo>
                <a:cubicBezTo>
                  <a:pt x="7609686" y="70541"/>
                  <a:pt x="7417411" y="-7253"/>
                  <a:pt x="7274117" y="36576"/>
                </a:cubicBezTo>
                <a:cubicBezTo>
                  <a:pt x="7126597" y="40191"/>
                  <a:pt x="6920591" y="14976"/>
                  <a:pt x="6803976" y="36576"/>
                </a:cubicBezTo>
                <a:cubicBezTo>
                  <a:pt x="6663094" y="12912"/>
                  <a:pt x="6208024" y="-6318"/>
                  <a:pt x="5968171" y="36576"/>
                </a:cubicBezTo>
                <a:cubicBezTo>
                  <a:pt x="5738220" y="57275"/>
                  <a:pt x="5614255" y="47904"/>
                  <a:pt x="5315198" y="36576"/>
                </a:cubicBezTo>
                <a:cubicBezTo>
                  <a:pt x="5025919" y="5367"/>
                  <a:pt x="4879753" y="67433"/>
                  <a:pt x="4570810" y="36576"/>
                </a:cubicBezTo>
                <a:cubicBezTo>
                  <a:pt x="4279440" y="19901"/>
                  <a:pt x="4361283" y="29446"/>
                  <a:pt x="4192085" y="36576"/>
                </a:cubicBezTo>
                <a:cubicBezTo>
                  <a:pt x="3990466" y="59506"/>
                  <a:pt x="3909716" y="67538"/>
                  <a:pt x="3721945" y="36576"/>
                </a:cubicBezTo>
                <a:cubicBezTo>
                  <a:pt x="3513653" y="-1176"/>
                  <a:pt x="3258548" y="46192"/>
                  <a:pt x="3068972" y="36576"/>
                </a:cubicBezTo>
                <a:cubicBezTo>
                  <a:pt x="2901466" y="32086"/>
                  <a:pt x="2512597" y="21015"/>
                  <a:pt x="2324583" y="36576"/>
                </a:cubicBezTo>
                <a:cubicBezTo>
                  <a:pt x="2152511" y="60277"/>
                  <a:pt x="2123276" y="43308"/>
                  <a:pt x="1945859" y="36576"/>
                </a:cubicBezTo>
                <a:cubicBezTo>
                  <a:pt x="1757806" y="43518"/>
                  <a:pt x="1711420" y="51038"/>
                  <a:pt x="1567135" y="36576"/>
                </a:cubicBezTo>
                <a:cubicBezTo>
                  <a:pt x="1440365" y="37750"/>
                  <a:pt x="1193136" y="22428"/>
                  <a:pt x="914162" y="36576"/>
                </a:cubicBezTo>
                <a:cubicBezTo>
                  <a:pt x="597335" y="48865"/>
                  <a:pt x="413457" y="10161"/>
                  <a:pt x="0" y="36576"/>
                </a:cubicBezTo>
                <a:cubicBezTo>
                  <a:pt x="-2162" y="22462"/>
                  <a:pt x="1286" y="92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9141619"/>
                      <a:gd name="connsiteY0" fmla="*/ 0 h 36576"/>
                      <a:gd name="connsiteX1" fmla="*/ 378724 w 9141619"/>
                      <a:gd name="connsiteY1" fmla="*/ 0 h 36576"/>
                      <a:gd name="connsiteX2" fmla="*/ 940281 w 9141619"/>
                      <a:gd name="connsiteY2" fmla="*/ 0 h 36576"/>
                      <a:gd name="connsiteX3" fmla="*/ 1319005 w 9141619"/>
                      <a:gd name="connsiteY3" fmla="*/ 0 h 36576"/>
                      <a:gd name="connsiteX4" fmla="*/ 1971978 w 9141619"/>
                      <a:gd name="connsiteY4" fmla="*/ 0 h 36576"/>
                      <a:gd name="connsiteX5" fmla="*/ 2533534 w 9141619"/>
                      <a:gd name="connsiteY5" fmla="*/ 0 h 36576"/>
                      <a:gd name="connsiteX6" fmla="*/ 3277923 w 9141619"/>
                      <a:gd name="connsiteY6" fmla="*/ 0 h 36576"/>
                      <a:gd name="connsiteX7" fmla="*/ 4113729 w 9141619"/>
                      <a:gd name="connsiteY7" fmla="*/ 0 h 36576"/>
                      <a:gd name="connsiteX8" fmla="*/ 4766701 w 9141619"/>
                      <a:gd name="connsiteY8" fmla="*/ 0 h 36576"/>
                      <a:gd name="connsiteX9" fmla="*/ 5602507 w 9141619"/>
                      <a:gd name="connsiteY9" fmla="*/ 0 h 36576"/>
                      <a:gd name="connsiteX10" fmla="*/ 6255479 w 9141619"/>
                      <a:gd name="connsiteY10" fmla="*/ 0 h 36576"/>
                      <a:gd name="connsiteX11" fmla="*/ 6634204 w 9141619"/>
                      <a:gd name="connsiteY11" fmla="*/ 0 h 36576"/>
                      <a:gd name="connsiteX12" fmla="*/ 7104344 w 9141619"/>
                      <a:gd name="connsiteY12" fmla="*/ 0 h 36576"/>
                      <a:gd name="connsiteX13" fmla="*/ 7940149 w 9141619"/>
                      <a:gd name="connsiteY13" fmla="*/ 0 h 36576"/>
                      <a:gd name="connsiteX14" fmla="*/ 9141619 w 9141619"/>
                      <a:gd name="connsiteY14" fmla="*/ 0 h 36576"/>
                      <a:gd name="connsiteX15" fmla="*/ 9141619 w 9141619"/>
                      <a:gd name="connsiteY15" fmla="*/ 36576 h 36576"/>
                      <a:gd name="connsiteX16" fmla="*/ 8488646 w 9141619"/>
                      <a:gd name="connsiteY16" fmla="*/ 36576 h 36576"/>
                      <a:gd name="connsiteX17" fmla="*/ 7835673 w 9141619"/>
                      <a:gd name="connsiteY17" fmla="*/ 36576 h 36576"/>
                      <a:gd name="connsiteX18" fmla="*/ 7274117 w 9141619"/>
                      <a:gd name="connsiteY18" fmla="*/ 36576 h 36576"/>
                      <a:gd name="connsiteX19" fmla="*/ 6803976 w 9141619"/>
                      <a:gd name="connsiteY19" fmla="*/ 36576 h 36576"/>
                      <a:gd name="connsiteX20" fmla="*/ 5968171 w 9141619"/>
                      <a:gd name="connsiteY20" fmla="*/ 36576 h 36576"/>
                      <a:gd name="connsiteX21" fmla="*/ 5315198 w 9141619"/>
                      <a:gd name="connsiteY21" fmla="*/ 36576 h 36576"/>
                      <a:gd name="connsiteX22" fmla="*/ 4570810 w 9141619"/>
                      <a:gd name="connsiteY22" fmla="*/ 36576 h 36576"/>
                      <a:gd name="connsiteX23" fmla="*/ 4192085 w 9141619"/>
                      <a:gd name="connsiteY23" fmla="*/ 36576 h 36576"/>
                      <a:gd name="connsiteX24" fmla="*/ 3721945 w 9141619"/>
                      <a:gd name="connsiteY24" fmla="*/ 36576 h 36576"/>
                      <a:gd name="connsiteX25" fmla="*/ 3068972 w 9141619"/>
                      <a:gd name="connsiteY25" fmla="*/ 36576 h 36576"/>
                      <a:gd name="connsiteX26" fmla="*/ 2324583 w 9141619"/>
                      <a:gd name="connsiteY26" fmla="*/ 36576 h 36576"/>
                      <a:gd name="connsiteX27" fmla="*/ 1945859 w 9141619"/>
                      <a:gd name="connsiteY27" fmla="*/ 36576 h 36576"/>
                      <a:gd name="connsiteX28" fmla="*/ 1567135 w 9141619"/>
                      <a:gd name="connsiteY28" fmla="*/ 36576 h 36576"/>
                      <a:gd name="connsiteX29" fmla="*/ 914162 w 9141619"/>
                      <a:gd name="connsiteY29" fmla="*/ 36576 h 36576"/>
                      <a:gd name="connsiteX30" fmla="*/ 0 w 9141619"/>
                      <a:gd name="connsiteY30" fmla="*/ 36576 h 36576"/>
                      <a:gd name="connsiteX31" fmla="*/ 0 w 9141619"/>
                      <a:gd name="connsiteY3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1619" h="36576" fill="none" extrusionOk="0">
                        <a:moveTo>
                          <a:pt x="0" y="0"/>
                        </a:moveTo>
                        <a:cubicBezTo>
                          <a:pt x="87256" y="17932"/>
                          <a:pt x="284598" y="-6520"/>
                          <a:pt x="378724" y="0"/>
                        </a:cubicBezTo>
                        <a:cubicBezTo>
                          <a:pt x="472850" y="6520"/>
                          <a:pt x="802975" y="5099"/>
                          <a:pt x="940281" y="0"/>
                        </a:cubicBezTo>
                        <a:cubicBezTo>
                          <a:pt x="1077587" y="-5099"/>
                          <a:pt x="1198607" y="-7794"/>
                          <a:pt x="1319005" y="0"/>
                        </a:cubicBezTo>
                        <a:cubicBezTo>
                          <a:pt x="1439403" y="7794"/>
                          <a:pt x="1786133" y="11421"/>
                          <a:pt x="1971978" y="0"/>
                        </a:cubicBezTo>
                        <a:cubicBezTo>
                          <a:pt x="2157823" y="-11421"/>
                          <a:pt x="2313170" y="-8766"/>
                          <a:pt x="2533534" y="0"/>
                        </a:cubicBezTo>
                        <a:cubicBezTo>
                          <a:pt x="2753898" y="8766"/>
                          <a:pt x="3113064" y="-21045"/>
                          <a:pt x="3277923" y="0"/>
                        </a:cubicBezTo>
                        <a:cubicBezTo>
                          <a:pt x="3442782" y="21045"/>
                          <a:pt x="3706040" y="-32309"/>
                          <a:pt x="4113729" y="0"/>
                        </a:cubicBezTo>
                        <a:cubicBezTo>
                          <a:pt x="4521418" y="32309"/>
                          <a:pt x="4623206" y="30937"/>
                          <a:pt x="4766701" y="0"/>
                        </a:cubicBezTo>
                        <a:cubicBezTo>
                          <a:pt x="4910196" y="-30937"/>
                          <a:pt x="5403714" y="-10356"/>
                          <a:pt x="5602507" y="0"/>
                        </a:cubicBezTo>
                        <a:cubicBezTo>
                          <a:pt x="5801300" y="10356"/>
                          <a:pt x="6054387" y="-1985"/>
                          <a:pt x="6255479" y="0"/>
                        </a:cubicBezTo>
                        <a:cubicBezTo>
                          <a:pt x="6456571" y="1985"/>
                          <a:pt x="6501421" y="-4677"/>
                          <a:pt x="6634204" y="0"/>
                        </a:cubicBezTo>
                        <a:cubicBezTo>
                          <a:pt x="6766988" y="4677"/>
                          <a:pt x="6962077" y="3914"/>
                          <a:pt x="7104344" y="0"/>
                        </a:cubicBezTo>
                        <a:cubicBezTo>
                          <a:pt x="7246611" y="-3914"/>
                          <a:pt x="7641546" y="4554"/>
                          <a:pt x="7940149" y="0"/>
                        </a:cubicBezTo>
                        <a:cubicBezTo>
                          <a:pt x="8238753" y="-4554"/>
                          <a:pt x="8626234" y="48366"/>
                          <a:pt x="9141619" y="0"/>
                        </a:cubicBezTo>
                        <a:cubicBezTo>
                          <a:pt x="9140020" y="7665"/>
                          <a:pt x="9141235" y="23249"/>
                          <a:pt x="9141619" y="36576"/>
                        </a:cubicBezTo>
                        <a:cubicBezTo>
                          <a:pt x="8983619" y="40637"/>
                          <a:pt x="8718720" y="35864"/>
                          <a:pt x="8488646" y="36576"/>
                        </a:cubicBezTo>
                        <a:cubicBezTo>
                          <a:pt x="8258572" y="37288"/>
                          <a:pt x="8040086" y="17471"/>
                          <a:pt x="7835673" y="36576"/>
                        </a:cubicBezTo>
                        <a:cubicBezTo>
                          <a:pt x="7631260" y="55681"/>
                          <a:pt x="7411598" y="10259"/>
                          <a:pt x="7274117" y="36576"/>
                        </a:cubicBezTo>
                        <a:cubicBezTo>
                          <a:pt x="7136636" y="62893"/>
                          <a:pt x="6930963" y="36048"/>
                          <a:pt x="6803976" y="36576"/>
                        </a:cubicBezTo>
                        <a:cubicBezTo>
                          <a:pt x="6676989" y="37104"/>
                          <a:pt x="6218761" y="5659"/>
                          <a:pt x="5968171" y="36576"/>
                        </a:cubicBezTo>
                        <a:cubicBezTo>
                          <a:pt x="5717582" y="67493"/>
                          <a:pt x="5613198" y="57627"/>
                          <a:pt x="5315198" y="36576"/>
                        </a:cubicBezTo>
                        <a:cubicBezTo>
                          <a:pt x="5017198" y="15525"/>
                          <a:pt x="4866403" y="36772"/>
                          <a:pt x="4570810" y="36576"/>
                        </a:cubicBezTo>
                        <a:cubicBezTo>
                          <a:pt x="4275217" y="36380"/>
                          <a:pt x="4372534" y="27257"/>
                          <a:pt x="4192085" y="36576"/>
                        </a:cubicBezTo>
                        <a:cubicBezTo>
                          <a:pt x="4011637" y="45895"/>
                          <a:pt x="3907378" y="53649"/>
                          <a:pt x="3721945" y="36576"/>
                        </a:cubicBezTo>
                        <a:cubicBezTo>
                          <a:pt x="3536512" y="19503"/>
                          <a:pt x="3229114" y="57148"/>
                          <a:pt x="3068972" y="36576"/>
                        </a:cubicBezTo>
                        <a:cubicBezTo>
                          <a:pt x="2908830" y="16004"/>
                          <a:pt x="2498044" y="13250"/>
                          <a:pt x="2324583" y="36576"/>
                        </a:cubicBezTo>
                        <a:cubicBezTo>
                          <a:pt x="2151122" y="59902"/>
                          <a:pt x="2120972" y="41439"/>
                          <a:pt x="1945859" y="36576"/>
                        </a:cubicBezTo>
                        <a:cubicBezTo>
                          <a:pt x="1770746" y="31713"/>
                          <a:pt x="1697368" y="39874"/>
                          <a:pt x="1567135" y="36576"/>
                        </a:cubicBezTo>
                        <a:cubicBezTo>
                          <a:pt x="1436902" y="33278"/>
                          <a:pt x="1198439" y="36851"/>
                          <a:pt x="914162" y="36576"/>
                        </a:cubicBezTo>
                        <a:cubicBezTo>
                          <a:pt x="629885" y="36301"/>
                          <a:pt x="426826" y="-8058"/>
                          <a:pt x="0" y="36576"/>
                        </a:cubicBezTo>
                        <a:cubicBezTo>
                          <a:pt x="-1454" y="23876"/>
                          <a:pt x="1808" y="8597"/>
                          <a:pt x="0" y="0"/>
                        </a:cubicBezTo>
                        <a:close/>
                      </a:path>
                      <a:path w="9141619" h="36576" stroke="0" extrusionOk="0">
                        <a:moveTo>
                          <a:pt x="0" y="0"/>
                        </a:moveTo>
                        <a:cubicBezTo>
                          <a:pt x="209815" y="-19826"/>
                          <a:pt x="270279" y="-22748"/>
                          <a:pt x="470140" y="0"/>
                        </a:cubicBezTo>
                        <a:cubicBezTo>
                          <a:pt x="670001" y="22748"/>
                          <a:pt x="740384" y="-9290"/>
                          <a:pt x="848865" y="0"/>
                        </a:cubicBezTo>
                        <a:cubicBezTo>
                          <a:pt x="957347" y="9290"/>
                          <a:pt x="1093898" y="10244"/>
                          <a:pt x="1319005" y="0"/>
                        </a:cubicBezTo>
                        <a:cubicBezTo>
                          <a:pt x="1544112" y="-10244"/>
                          <a:pt x="1805094" y="2551"/>
                          <a:pt x="1971978" y="0"/>
                        </a:cubicBezTo>
                        <a:cubicBezTo>
                          <a:pt x="2138862" y="-2551"/>
                          <a:pt x="2360719" y="6876"/>
                          <a:pt x="2716367" y="0"/>
                        </a:cubicBezTo>
                        <a:cubicBezTo>
                          <a:pt x="3072015" y="-6876"/>
                          <a:pt x="3283322" y="29350"/>
                          <a:pt x="3552172" y="0"/>
                        </a:cubicBezTo>
                        <a:cubicBezTo>
                          <a:pt x="3821023" y="-29350"/>
                          <a:pt x="4135328" y="-6098"/>
                          <a:pt x="4387977" y="0"/>
                        </a:cubicBezTo>
                        <a:cubicBezTo>
                          <a:pt x="4640627" y="6098"/>
                          <a:pt x="4681286" y="-13292"/>
                          <a:pt x="4949534" y="0"/>
                        </a:cubicBezTo>
                        <a:cubicBezTo>
                          <a:pt x="5217782" y="13292"/>
                          <a:pt x="5449883" y="-11843"/>
                          <a:pt x="5693923" y="0"/>
                        </a:cubicBezTo>
                        <a:cubicBezTo>
                          <a:pt x="5937963" y="11843"/>
                          <a:pt x="6144872" y="-17898"/>
                          <a:pt x="6346895" y="0"/>
                        </a:cubicBezTo>
                        <a:cubicBezTo>
                          <a:pt x="6548918" y="17898"/>
                          <a:pt x="6654043" y="14785"/>
                          <a:pt x="6908452" y="0"/>
                        </a:cubicBezTo>
                        <a:cubicBezTo>
                          <a:pt x="7162861" y="-14785"/>
                          <a:pt x="7405267" y="-15471"/>
                          <a:pt x="7652841" y="0"/>
                        </a:cubicBezTo>
                        <a:cubicBezTo>
                          <a:pt x="7900415" y="15471"/>
                          <a:pt x="7923639" y="10119"/>
                          <a:pt x="8031565" y="0"/>
                        </a:cubicBezTo>
                        <a:cubicBezTo>
                          <a:pt x="8139491" y="-10119"/>
                          <a:pt x="8643204" y="52468"/>
                          <a:pt x="9141619" y="0"/>
                        </a:cubicBezTo>
                        <a:cubicBezTo>
                          <a:pt x="9140800" y="8078"/>
                          <a:pt x="9140579" y="27676"/>
                          <a:pt x="9141619" y="36576"/>
                        </a:cubicBezTo>
                        <a:cubicBezTo>
                          <a:pt x="8850808" y="63904"/>
                          <a:pt x="8631126" y="10804"/>
                          <a:pt x="8488646" y="36576"/>
                        </a:cubicBezTo>
                        <a:cubicBezTo>
                          <a:pt x="8346166" y="62348"/>
                          <a:pt x="8173537" y="29107"/>
                          <a:pt x="8018506" y="36576"/>
                        </a:cubicBezTo>
                        <a:cubicBezTo>
                          <a:pt x="7863475" y="44045"/>
                          <a:pt x="7567588" y="53404"/>
                          <a:pt x="7274117" y="36576"/>
                        </a:cubicBezTo>
                        <a:cubicBezTo>
                          <a:pt x="6980646" y="19748"/>
                          <a:pt x="7065478" y="30849"/>
                          <a:pt x="6895393" y="36576"/>
                        </a:cubicBezTo>
                        <a:cubicBezTo>
                          <a:pt x="6725308" y="42303"/>
                          <a:pt x="6453264" y="62709"/>
                          <a:pt x="6242420" y="36576"/>
                        </a:cubicBezTo>
                        <a:cubicBezTo>
                          <a:pt x="6031576" y="10443"/>
                          <a:pt x="5993184" y="57638"/>
                          <a:pt x="5772279" y="36576"/>
                        </a:cubicBezTo>
                        <a:cubicBezTo>
                          <a:pt x="5551374" y="15514"/>
                          <a:pt x="5248203" y="38819"/>
                          <a:pt x="4936474" y="36576"/>
                        </a:cubicBezTo>
                        <a:cubicBezTo>
                          <a:pt x="4624745" y="34333"/>
                          <a:pt x="4660219" y="53988"/>
                          <a:pt x="4557750" y="36576"/>
                        </a:cubicBezTo>
                        <a:cubicBezTo>
                          <a:pt x="4455281" y="19164"/>
                          <a:pt x="4200303" y="61784"/>
                          <a:pt x="3904777" y="36576"/>
                        </a:cubicBezTo>
                        <a:cubicBezTo>
                          <a:pt x="3609251" y="11368"/>
                          <a:pt x="3631508" y="43317"/>
                          <a:pt x="3526053" y="36576"/>
                        </a:cubicBezTo>
                        <a:cubicBezTo>
                          <a:pt x="3420598" y="29835"/>
                          <a:pt x="3192211" y="48444"/>
                          <a:pt x="3055913" y="36576"/>
                        </a:cubicBezTo>
                        <a:cubicBezTo>
                          <a:pt x="2919615" y="24708"/>
                          <a:pt x="2490796" y="7854"/>
                          <a:pt x="2311524" y="36576"/>
                        </a:cubicBezTo>
                        <a:cubicBezTo>
                          <a:pt x="2132252" y="65298"/>
                          <a:pt x="1880842" y="62660"/>
                          <a:pt x="1475718" y="36576"/>
                        </a:cubicBezTo>
                        <a:cubicBezTo>
                          <a:pt x="1070594" y="10492"/>
                          <a:pt x="1198719" y="18092"/>
                          <a:pt x="1005578" y="36576"/>
                        </a:cubicBezTo>
                        <a:cubicBezTo>
                          <a:pt x="812437" y="55060"/>
                          <a:pt x="479534" y="27410"/>
                          <a:pt x="0" y="36576"/>
                        </a:cubicBezTo>
                        <a:cubicBezTo>
                          <a:pt x="-273" y="22193"/>
                          <a:pt x="1804" y="856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8D09F3-27B7-2A42-3F36-856D38C69749}"/>
              </a:ext>
            </a:extLst>
          </p:cNvPr>
          <p:cNvSpPr txBox="1"/>
          <p:nvPr/>
        </p:nvSpPr>
        <p:spPr>
          <a:xfrm>
            <a:off x="5606621" y="13045124"/>
            <a:ext cx="12322604" cy="461665"/>
          </a:xfrm>
          <a:prstGeom prst="rect">
            <a:avLst/>
          </a:prstGeom>
          <a:noFill/>
        </p:spPr>
        <p:txBody>
          <a:bodyPr wrap="none" rtlCol="0">
            <a:spAutoFit/>
          </a:bodyPr>
          <a:lstStyle/>
          <a:p>
            <a:r>
              <a:rPr lang="en-US" sz="2400" dirty="0"/>
              <a:t>* A separate presentation on charitable giving will be presented prior to year-end</a:t>
            </a:r>
          </a:p>
        </p:txBody>
      </p:sp>
      <p:grpSp>
        <p:nvGrpSpPr>
          <p:cNvPr id="2" name="Group 1">
            <a:extLst>
              <a:ext uri="{FF2B5EF4-FFF2-40B4-BE49-F238E27FC236}">
                <a16:creationId xmlns:a16="http://schemas.microsoft.com/office/drawing/2014/main" id="{9CD25845-34FC-9BEB-8900-FDAB91CE2196}"/>
              </a:ext>
            </a:extLst>
          </p:cNvPr>
          <p:cNvGrpSpPr/>
          <p:nvPr/>
        </p:nvGrpSpPr>
        <p:grpSpPr>
          <a:xfrm>
            <a:off x="1326888" y="2041245"/>
            <a:ext cx="10441035" cy="10733114"/>
            <a:chOff x="1326888" y="2041245"/>
            <a:chExt cx="10441035" cy="10733114"/>
          </a:xfrm>
        </p:grpSpPr>
        <p:sp>
          <p:nvSpPr>
            <p:cNvPr id="8" name="TextBox 7">
              <a:extLst>
                <a:ext uri="{FF2B5EF4-FFF2-40B4-BE49-F238E27FC236}">
                  <a16:creationId xmlns:a16="http://schemas.microsoft.com/office/drawing/2014/main" id="{6A170F81-7003-D5B0-ED8E-E6FA9298F369}"/>
                </a:ext>
              </a:extLst>
            </p:cNvPr>
            <p:cNvSpPr txBox="1"/>
            <p:nvPr/>
          </p:nvSpPr>
          <p:spPr>
            <a:xfrm>
              <a:off x="1326888" y="8231577"/>
              <a:ext cx="10441035" cy="4542782"/>
            </a:xfrm>
            <a:prstGeom prst="rect">
              <a:avLst/>
            </a:prstGeom>
            <a:noFill/>
          </p:spPr>
          <p:txBody>
            <a:bodyPr wrap="square">
              <a:spAutoFit/>
            </a:bodyPr>
            <a:lstStyle/>
            <a:p>
              <a:pPr>
                <a:lnSpc>
                  <a:spcPct val="90000"/>
                </a:lnSpc>
              </a:pPr>
              <a:r>
                <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rPr>
                <a:t>Two main types of CRTs </a:t>
              </a:r>
            </a:p>
            <a:p>
              <a:pPr marL="285750" indent="-285750">
                <a:lnSpc>
                  <a:spcPct val="90000"/>
                </a:lnSpc>
                <a:buFont typeface="Arial" panose="020B0604020202020204" pitchFamily="34" charset="0"/>
                <a:buChar char="•"/>
              </a:pPr>
              <a:r>
                <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rPr>
                <a:t>CRAT: A charitable remainder annuity trust pays donor a fixed dollar amount each year.</a:t>
              </a:r>
            </a:p>
            <a:p>
              <a:pPr marL="285750" indent="-285750">
                <a:lnSpc>
                  <a:spcPct val="90000"/>
                </a:lnSpc>
                <a:buFont typeface="Arial" panose="020B0604020202020204" pitchFamily="34" charset="0"/>
                <a:buChar char="•"/>
              </a:pPr>
              <a:r>
                <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rPr>
                <a:t>CRUT:  A charitable remainder unitrust pays donor an annual % of the trust assets, valued annually.</a:t>
              </a:r>
            </a:p>
            <a:p>
              <a:pPr marL="285750" indent="-285750">
                <a:lnSpc>
                  <a:spcPct val="90000"/>
                </a:lnSpc>
                <a:buFont typeface="Arial" panose="020B0604020202020204" pitchFamily="34" charset="0"/>
                <a:buChar char="•"/>
              </a:pPr>
              <a:endPar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r>
                <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rPr>
                <a:t>CRTs are tax-exempt </a:t>
              </a:r>
            </a:p>
            <a:p>
              <a:pPr algn="l" fontAlgn="base"/>
              <a:endParaRPr lang="en-US" sz="1600" b="1" i="0" u="none" strike="noStrike" dirty="0">
                <a:solidFill>
                  <a:srgbClr val="787878"/>
                </a:solidFill>
                <a:effectLst/>
                <a:latin typeface="Arial" panose="020B0604020202020204" pitchFamily="34" charset="0"/>
                <a:cs typeface="Arial" panose="020B0604020202020204" pitchFamily="34" charset="0"/>
              </a:endParaRPr>
            </a:p>
            <a:p>
              <a:pPr algn="l" fontAlgn="base"/>
              <a:r>
                <a:rPr lang="en-US" sz="1600" b="1" i="0" u="none" strike="noStrike" dirty="0">
                  <a:solidFill>
                    <a:schemeClr val="accent6">
                      <a:lumMod val="10000"/>
                    </a:schemeClr>
                  </a:solidFill>
                  <a:effectLst/>
                  <a:latin typeface="Arial" panose="020B0604020202020204" pitchFamily="34" charset="0"/>
                  <a:cs typeface="Arial" panose="020B0604020202020204" pitchFamily="34" charset="0"/>
                </a:rPr>
                <a:t>PROS:</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Immediate tax deduction for a portion of the value of the assets you transferred to the trust.</a:t>
              </a:r>
            </a:p>
            <a:p>
              <a:pPr algn="l" fontAlgn="base">
                <a:buFont typeface="Arial" panose="020B0604020202020204" pitchFamily="34" charset="0"/>
                <a:buChar char="•"/>
              </a:pPr>
              <a:r>
                <a:rPr lang="en-US" sz="1600" dirty="0">
                  <a:solidFill>
                    <a:schemeClr val="accent6">
                      <a:lumMod val="10000"/>
                    </a:schemeClr>
                  </a:solidFill>
                  <a:latin typeface="Arial" panose="020B0604020202020204" pitchFamily="34" charset="0"/>
                  <a:cs typeface="Arial" panose="020B0604020202020204" pitchFamily="34" charset="0"/>
                </a:rPr>
                <a:t>Tax on capital gains can be stretched out over several years and could escape income tax completely</a:t>
              </a:r>
              <a:endParaRPr lang="en-US" sz="1600" b="0" i="0" dirty="0">
                <a:solidFill>
                  <a:schemeClr val="accent6">
                    <a:lumMod val="10000"/>
                  </a:schemeClr>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Structure the trust to pay you (or your designated beneficiary) an income for life or a set term of years.</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At the end of the payout period, the remaining assets in the trust distribute to one or more charities of your choice.</a:t>
              </a:r>
            </a:p>
            <a:p>
              <a:pPr algn="l" fontAlgn="base"/>
              <a:r>
                <a:rPr lang="en-US" sz="1600" b="1" i="0" u="none" strike="noStrike" dirty="0">
                  <a:solidFill>
                    <a:schemeClr val="accent6">
                      <a:lumMod val="10000"/>
                    </a:schemeClr>
                  </a:solidFill>
                  <a:effectLst/>
                  <a:latin typeface="Arial" panose="020B0604020202020204" pitchFamily="34" charset="0"/>
                  <a:cs typeface="Arial" panose="020B0604020202020204" pitchFamily="34" charset="0"/>
                </a:rPr>
                <a:t>CONS:</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The trust is irrevocable, so you cannot make changes after you fund it.</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The payments you receive from the trust are taxable as income.</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There is a risk that the trust’s assets will not perform as well as expected, impacting the amount of income you receive from the trust.</a:t>
              </a:r>
            </a:p>
            <a:p>
              <a:pPr marL="285750" indent="-285750">
                <a:lnSpc>
                  <a:spcPct val="90000"/>
                </a:lnSpc>
                <a:buFont typeface="Arial" panose="020B0604020202020204" pitchFamily="34" charset="0"/>
                <a:buChar char="•"/>
              </a:pPr>
              <a:endParaRPr lang="en-US" sz="14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marL="1199967" lvl="1" indent="-285750">
                <a:lnSpc>
                  <a:spcPct val="90000"/>
                </a:lnSpc>
                <a:buFont typeface="Arial" panose="020B0604020202020204" pitchFamily="34" charset="0"/>
                <a:buChar char="•"/>
              </a:pPr>
              <a:endParaRPr lang="en-US" sz="14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pic>
          <p:nvPicPr>
            <p:cNvPr id="15" name="Picture 14">
              <a:extLst>
                <a:ext uri="{FF2B5EF4-FFF2-40B4-BE49-F238E27FC236}">
                  <a16:creationId xmlns:a16="http://schemas.microsoft.com/office/drawing/2014/main" id="{EC83B248-9107-EF03-A47A-2D34158058D3}"/>
                </a:ext>
              </a:extLst>
            </p:cNvPr>
            <p:cNvPicPr>
              <a:picLocks noChangeAspect="1"/>
            </p:cNvPicPr>
            <p:nvPr/>
          </p:nvPicPr>
          <p:blipFill>
            <a:blip r:embed="rId3"/>
            <a:stretch>
              <a:fillRect/>
            </a:stretch>
          </p:blipFill>
          <p:spPr>
            <a:xfrm>
              <a:off x="1773690" y="2041245"/>
              <a:ext cx="9707110" cy="5843909"/>
            </a:xfrm>
            <a:prstGeom prst="rect">
              <a:avLst/>
            </a:prstGeom>
          </p:spPr>
        </p:pic>
      </p:grpSp>
      <p:sp>
        <p:nvSpPr>
          <p:cNvPr id="22" name="TextBox 21">
            <a:extLst>
              <a:ext uri="{FF2B5EF4-FFF2-40B4-BE49-F238E27FC236}">
                <a16:creationId xmlns:a16="http://schemas.microsoft.com/office/drawing/2014/main" id="{04CEF001-CDF5-A5B3-8573-CCEBEA7FC9A2}"/>
              </a:ext>
            </a:extLst>
          </p:cNvPr>
          <p:cNvSpPr txBox="1"/>
          <p:nvPr/>
        </p:nvSpPr>
        <p:spPr>
          <a:xfrm>
            <a:off x="616857" y="1046955"/>
            <a:ext cx="23469600" cy="590931"/>
          </a:xfrm>
          <a:prstGeom prst="rect">
            <a:avLst/>
          </a:prstGeom>
          <a:noFill/>
        </p:spPr>
        <p:txBody>
          <a:bodyPr wrap="square">
            <a:spAutoFit/>
          </a:bodyPr>
          <a:lstStyle/>
          <a:p>
            <a:pPr>
              <a:lnSpc>
                <a:spcPct val="90000"/>
              </a:lnSpc>
            </a:pPr>
            <a:r>
              <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rPr>
              <a:t>What is a Charitable Remainder (CRT)/Lead Trust (CLT)?</a:t>
            </a:r>
          </a:p>
        </p:txBody>
      </p:sp>
      <p:grpSp>
        <p:nvGrpSpPr>
          <p:cNvPr id="3" name="Group 2">
            <a:extLst>
              <a:ext uri="{FF2B5EF4-FFF2-40B4-BE49-F238E27FC236}">
                <a16:creationId xmlns:a16="http://schemas.microsoft.com/office/drawing/2014/main" id="{F0EB3D90-5907-5C43-27F2-B93A2CB9BB66}"/>
              </a:ext>
            </a:extLst>
          </p:cNvPr>
          <p:cNvGrpSpPr/>
          <p:nvPr/>
        </p:nvGrpSpPr>
        <p:grpSpPr>
          <a:xfrm>
            <a:off x="11442521" y="1869866"/>
            <a:ext cx="10533035" cy="10412051"/>
            <a:chOff x="11442521" y="1869866"/>
            <a:chExt cx="10533035" cy="10412051"/>
          </a:xfrm>
        </p:grpSpPr>
        <p:pic>
          <p:nvPicPr>
            <p:cNvPr id="19" name="Picture 18">
              <a:extLst>
                <a:ext uri="{FF2B5EF4-FFF2-40B4-BE49-F238E27FC236}">
                  <a16:creationId xmlns:a16="http://schemas.microsoft.com/office/drawing/2014/main" id="{B6CF986C-F615-2EAC-69C4-21E99F9509BE}"/>
                </a:ext>
              </a:extLst>
            </p:cNvPr>
            <p:cNvPicPr>
              <a:picLocks noChangeAspect="1"/>
            </p:cNvPicPr>
            <p:nvPr/>
          </p:nvPicPr>
          <p:blipFill>
            <a:blip r:embed="rId4"/>
            <a:stretch>
              <a:fillRect/>
            </a:stretch>
          </p:blipFill>
          <p:spPr>
            <a:xfrm>
              <a:off x="11442521" y="1869866"/>
              <a:ext cx="9123824" cy="5843909"/>
            </a:xfrm>
            <a:prstGeom prst="rect">
              <a:avLst/>
            </a:prstGeom>
          </p:spPr>
        </p:pic>
        <p:sp>
          <p:nvSpPr>
            <p:cNvPr id="24" name="TextBox 23">
              <a:extLst>
                <a:ext uri="{FF2B5EF4-FFF2-40B4-BE49-F238E27FC236}">
                  <a16:creationId xmlns:a16="http://schemas.microsoft.com/office/drawing/2014/main" id="{ABF2F14F-132E-9362-CC6B-C1F112A41691}"/>
                </a:ext>
              </a:extLst>
            </p:cNvPr>
            <p:cNvSpPr txBox="1"/>
            <p:nvPr/>
          </p:nvSpPr>
          <p:spPr>
            <a:xfrm>
              <a:off x="11534521" y="8231577"/>
              <a:ext cx="10441035" cy="4050340"/>
            </a:xfrm>
            <a:prstGeom prst="rect">
              <a:avLst/>
            </a:prstGeom>
            <a:noFill/>
          </p:spPr>
          <p:txBody>
            <a:bodyPr wrap="square">
              <a:spAutoFit/>
            </a:bodyPr>
            <a:lstStyle/>
            <a:p>
              <a:pPr>
                <a:lnSpc>
                  <a:spcPct val="90000"/>
                </a:lnSpc>
              </a:pPr>
              <a:r>
                <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rPr>
                <a:t>Two main types of CLTs </a:t>
              </a:r>
            </a:p>
            <a:p>
              <a:pPr marL="285750" indent="-285750">
                <a:lnSpc>
                  <a:spcPct val="90000"/>
                </a:lnSpc>
                <a:buFont typeface="Arial" panose="020B0604020202020204" pitchFamily="34" charset="0"/>
                <a:buChar char="•"/>
              </a:pPr>
              <a:r>
                <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rPr>
                <a:t>CLAT: A charitable lead annuity trust pays charity a fixed dollar amount each year.</a:t>
              </a:r>
            </a:p>
            <a:p>
              <a:pPr marL="285750" indent="-285750">
                <a:lnSpc>
                  <a:spcPct val="90000"/>
                </a:lnSpc>
                <a:buFont typeface="Arial" panose="020B0604020202020204" pitchFamily="34" charset="0"/>
                <a:buChar char="•"/>
              </a:pPr>
              <a:r>
                <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rPr>
                <a:t>CLUT:  A charitable lead unitrust pays charity an annual % of the trust assets, valued annually.</a:t>
              </a:r>
            </a:p>
            <a:p>
              <a:pPr>
                <a:lnSpc>
                  <a:spcPct val="90000"/>
                </a:lnSpc>
              </a:pPr>
              <a:endPar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r>
                <a:rPr lang="en-US" sz="1600" b="1" dirty="0">
                  <a:solidFill>
                    <a:schemeClr val="accent6">
                      <a:lumMod val="10000"/>
                    </a:schemeClr>
                  </a:solidFill>
                  <a:latin typeface="Arial" panose="020B0604020202020204" pitchFamily="34" charset="0"/>
                  <a:ea typeface="Glypha 55 Roman" charset="0"/>
                  <a:cs typeface="Arial" panose="020B0604020202020204" pitchFamily="34" charset="0"/>
                </a:rPr>
                <a:t>CLTs are not tax-exempt and can be grantor or non-grantor like for income tax purposes.</a:t>
              </a:r>
            </a:p>
            <a:p>
              <a:pPr algn="l" fontAlgn="base"/>
              <a:endParaRPr lang="en-US" sz="1600" b="1" i="0" u="none" strike="noStrike" dirty="0">
                <a:solidFill>
                  <a:srgbClr val="787878"/>
                </a:solidFill>
                <a:effectLst/>
                <a:latin typeface="Arial" panose="020B0604020202020204" pitchFamily="34" charset="0"/>
                <a:cs typeface="Arial" panose="020B0604020202020204" pitchFamily="34" charset="0"/>
              </a:endParaRPr>
            </a:p>
            <a:p>
              <a:pPr algn="l" fontAlgn="base"/>
              <a:r>
                <a:rPr lang="en-US" sz="1600" b="1" i="0" u="none" strike="noStrike" dirty="0">
                  <a:solidFill>
                    <a:schemeClr val="accent6">
                      <a:lumMod val="10000"/>
                    </a:schemeClr>
                  </a:solidFill>
                  <a:effectLst/>
                  <a:latin typeface="Arial" panose="020B0604020202020204" pitchFamily="34" charset="0"/>
                  <a:cs typeface="Arial" panose="020B0604020202020204" pitchFamily="34" charset="0"/>
                </a:rPr>
                <a:t>PROS:</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Makes regular charitable giving easy</a:t>
              </a:r>
            </a:p>
            <a:p>
              <a:pPr algn="l" fontAlgn="base">
                <a:buFont typeface="Arial" panose="020B0604020202020204" pitchFamily="34" charset="0"/>
                <a:buChar char="•"/>
              </a:pPr>
              <a:r>
                <a:rPr lang="en-US" sz="1600" dirty="0">
                  <a:solidFill>
                    <a:schemeClr val="accent6">
                      <a:lumMod val="10000"/>
                    </a:schemeClr>
                  </a:solidFill>
                  <a:latin typeface="Arial" panose="020B0604020202020204" pitchFamily="34" charset="0"/>
                  <a:cs typeface="Arial" panose="020B0604020202020204" pitchFamily="34" charset="0"/>
                </a:rPr>
                <a:t>Useful in reducing gift and estate taxes</a:t>
              </a:r>
              <a:endParaRPr lang="en-US" sz="1600" b="0" i="0" dirty="0">
                <a:solidFill>
                  <a:schemeClr val="accent6">
                    <a:lumMod val="10000"/>
                  </a:schemeClr>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Can provide an income tax deduction for the donor (needs to be grantor like for income tax purposes)</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At the end of the payout period, the remaining assets in the trust distribute to family</a:t>
              </a:r>
            </a:p>
            <a:p>
              <a:pPr algn="l" fontAlgn="base"/>
              <a:r>
                <a:rPr lang="en-US" sz="1600" b="1" i="0" u="none" strike="noStrike" dirty="0">
                  <a:solidFill>
                    <a:schemeClr val="accent6">
                      <a:lumMod val="10000"/>
                    </a:schemeClr>
                  </a:solidFill>
                  <a:effectLst/>
                  <a:latin typeface="Arial" panose="020B0604020202020204" pitchFamily="34" charset="0"/>
                  <a:cs typeface="Arial" panose="020B0604020202020204" pitchFamily="34" charset="0"/>
                </a:rPr>
                <a:t>CONS:</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The trust is irrevocable, so you cannot make changes after you fund it.</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Trust earnings may be taxed to the grantor </a:t>
              </a:r>
            </a:p>
            <a:p>
              <a:pPr algn="l" fontAlgn="base">
                <a:buFont typeface="Arial" panose="020B0604020202020204" pitchFamily="34" charset="0"/>
                <a:buChar char="•"/>
              </a:pPr>
              <a:r>
                <a:rPr lang="en-US" sz="1600" b="0" i="0" dirty="0">
                  <a:solidFill>
                    <a:schemeClr val="accent6">
                      <a:lumMod val="10000"/>
                    </a:schemeClr>
                  </a:solidFill>
                  <a:effectLst/>
                  <a:latin typeface="Arial" panose="020B0604020202020204" pitchFamily="34" charset="0"/>
                  <a:cs typeface="Arial" panose="020B0604020202020204" pitchFamily="34" charset="0"/>
                </a:rPr>
                <a:t>Charitable beneficiary unchangeable</a:t>
              </a:r>
            </a:p>
            <a:p>
              <a:pPr marL="285750" indent="-285750">
                <a:lnSpc>
                  <a:spcPct val="90000"/>
                </a:lnSpc>
                <a:buFont typeface="Arial" panose="020B0604020202020204" pitchFamily="34" charset="0"/>
                <a:buChar char="•"/>
              </a:pPr>
              <a:endParaRPr lang="en-US" sz="14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marL="1199967" lvl="1" indent="-285750">
                <a:lnSpc>
                  <a:spcPct val="90000"/>
                </a:lnSpc>
                <a:buFont typeface="Arial" panose="020B0604020202020204" pitchFamily="34" charset="0"/>
                <a:buChar char="•"/>
              </a:pPr>
              <a:endParaRPr lang="en-US" sz="14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grpSp>
    </p:spTree>
    <p:extLst>
      <p:ext uri="{BB962C8B-B14F-4D97-AF65-F5344CB8AC3E}">
        <p14:creationId xmlns:p14="http://schemas.microsoft.com/office/powerpoint/2010/main" val="93372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303931" cy="13716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CFFC170-A7B5-0DE9-CB04-A1FB03977ED4}"/>
              </a:ext>
            </a:extLst>
          </p:cNvPr>
          <p:cNvSpPr txBox="1"/>
          <p:nvPr/>
        </p:nvSpPr>
        <p:spPr>
          <a:xfrm>
            <a:off x="1675963" y="1219200"/>
            <a:ext cx="7476734" cy="266167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chemeClr val="tx1"/>
                </a:solidFill>
                <a:latin typeface="+mj-lt"/>
                <a:ea typeface="+mj-ea"/>
                <a:cs typeface="+mj-cs"/>
              </a:rPr>
              <a:t>What is a Spousal Lifetime Access Trust (SLAT)?</a:t>
            </a:r>
          </a:p>
          <a:p>
            <a:pPr defTabSz="914400">
              <a:lnSpc>
                <a:spcPct val="90000"/>
              </a:lnSpc>
              <a:spcBef>
                <a:spcPct val="0"/>
              </a:spcBef>
              <a:spcAft>
                <a:spcPts val="600"/>
              </a:spcAft>
            </a:pPr>
            <a:endParaRPr lang="en-US" sz="4400" b="1" kern="1200">
              <a:solidFill>
                <a:schemeClr val="tx1"/>
              </a:solidFill>
              <a:latin typeface="+mj-lt"/>
              <a:ea typeface="+mj-ea"/>
              <a:cs typeface="+mj-cs"/>
            </a:endParaRPr>
          </a:p>
          <a:p>
            <a:pPr defTabSz="914400">
              <a:lnSpc>
                <a:spcPct val="90000"/>
              </a:lnSpc>
              <a:spcBef>
                <a:spcPct val="0"/>
              </a:spcBef>
              <a:spcAft>
                <a:spcPts val="600"/>
              </a:spcAft>
            </a:pPr>
            <a:endParaRPr lang="en-US" sz="4400" b="1" kern="1200">
              <a:solidFill>
                <a:schemeClr val="tx1"/>
              </a:solidFill>
              <a:latin typeface="+mj-lt"/>
              <a:ea typeface="+mj-ea"/>
              <a:cs typeface="+mj-cs"/>
            </a:endParaRPr>
          </a:p>
          <a:p>
            <a:pPr defTabSz="914400">
              <a:lnSpc>
                <a:spcPct val="90000"/>
              </a:lnSpc>
              <a:spcBef>
                <a:spcPct val="0"/>
              </a:spcBef>
              <a:spcAft>
                <a:spcPts val="600"/>
              </a:spcAft>
            </a:pPr>
            <a:endParaRPr lang="en-US" sz="4400" b="1" kern="1200">
              <a:solidFill>
                <a:schemeClr val="tx1"/>
              </a:solidFill>
              <a:latin typeface="+mj-lt"/>
              <a:ea typeface="+mj-ea"/>
              <a:cs typeface="+mj-cs"/>
            </a:endParaRPr>
          </a:p>
        </p:txBody>
      </p:sp>
      <p:sp>
        <p:nvSpPr>
          <p:cNvPr id="2" name="TextBox 1">
            <a:extLst>
              <a:ext uri="{FF2B5EF4-FFF2-40B4-BE49-F238E27FC236}">
                <a16:creationId xmlns:a16="http://schemas.microsoft.com/office/drawing/2014/main" id="{41C95E15-4926-0415-9E84-90A15ABA05CE}"/>
              </a:ext>
            </a:extLst>
          </p:cNvPr>
          <p:cNvSpPr txBox="1"/>
          <p:nvPr/>
        </p:nvSpPr>
        <p:spPr>
          <a:xfrm>
            <a:off x="1724282" y="4388204"/>
            <a:ext cx="6852217" cy="7817172"/>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500" b="0" i="0">
                <a:effectLst/>
              </a:rPr>
              <a:t>A SLAT is an irrevocable trust created by one spouse for the primary benefit of the other spouse and, to the extent desired, the descendants of either or both spouses. </a:t>
            </a:r>
          </a:p>
          <a:p>
            <a:pPr indent="-228600" defTabSz="914400">
              <a:lnSpc>
                <a:spcPct val="90000"/>
              </a:lnSpc>
              <a:spcAft>
                <a:spcPts val="600"/>
              </a:spcAft>
              <a:buFont typeface="Arial" panose="020B0604020202020204" pitchFamily="34" charset="0"/>
              <a:buChar char="•"/>
            </a:pPr>
            <a:endParaRPr lang="en-US" sz="2500"/>
          </a:p>
          <a:p>
            <a:pPr indent="-228600" defTabSz="914400">
              <a:lnSpc>
                <a:spcPct val="90000"/>
              </a:lnSpc>
              <a:spcAft>
                <a:spcPts val="600"/>
              </a:spcAft>
              <a:buFont typeface="Arial" panose="020B0604020202020204" pitchFamily="34" charset="0"/>
              <a:buChar char="•"/>
            </a:pPr>
            <a:r>
              <a:rPr lang="en-US" sz="2500"/>
              <a:t>Pros:</a:t>
            </a:r>
          </a:p>
          <a:p>
            <a:pPr marL="457200" indent="-228600" defTabSz="914400">
              <a:lnSpc>
                <a:spcPct val="90000"/>
              </a:lnSpc>
              <a:spcAft>
                <a:spcPts val="600"/>
              </a:spcAft>
              <a:buFont typeface="Arial" panose="020B0604020202020204" pitchFamily="34" charset="0"/>
              <a:buChar char="•"/>
            </a:pPr>
            <a:r>
              <a:rPr lang="en-US" sz="2500"/>
              <a:t>Take </a:t>
            </a:r>
            <a:r>
              <a:rPr lang="en-US" sz="2500" b="0" i="0">
                <a:effectLst/>
              </a:rPr>
              <a:t>advantage of utilizing the donor spouse's gift and estate tax exemption to shift assets out of the taxable estate, while still allowing the beneficiary spouse and descendants access to those funds.</a:t>
            </a:r>
          </a:p>
          <a:p>
            <a:pPr marL="571500" indent="-228600" defTabSz="914400">
              <a:lnSpc>
                <a:spcPct val="90000"/>
              </a:lnSpc>
              <a:spcAft>
                <a:spcPts val="600"/>
              </a:spcAft>
              <a:buFont typeface="Arial" panose="020B0604020202020204" pitchFamily="34" charset="0"/>
              <a:buChar char="•"/>
            </a:pPr>
            <a:endParaRPr lang="en-US" sz="2500"/>
          </a:p>
          <a:p>
            <a:pPr indent="-228600" defTabSz="914400">
              <a:lnSpc>
                <a:spcPct val="90000"/>
              </a:lnSpc>
              <a:spcAft>
                <a:spcPts val="600"/>
              </a:spcAft>
              <a:buFont typeface="Arial" panose="020B0604020202020204" pitchFamily="34" charset="0"/>
              <a:buChar char="•"/>
            </a:pPr>
            <a:r>
              <a:rPr lang="en-US" sz="2500"/>
              <a:t>Cons:</a:t>
            </a:r>
          </a:p>
          <a:p>
            <a:pPr marL="457200" indent="-228600" defTabSz="914400">
              <a:lnSpc>
                <a:spcPct val="90000"/>
              </a:lnSpc>
              <a:spcAft>
                <a:spcPts val="600"/>
              </a:spcAft>
              <a:buFont typeface="Arial" panose="020B0604020202020204" pitchFamily="34" charset="0"/>
              <a:buChar char="•"/>
            </a:pPr>
            <a:r>
              <a:rPr lang="en-US" sz="2500" b="0" i="0">
                <a:effectLst/>
              </a:rPr>
              <a:t>Tradeoffs with respect to basis step-up at death</a:t>
            </a:r>
          </a:p>
          <a:p>
            <a:pPr marL="457200" indent="-228600" defTabSz="914400">
              <a:lnSpc>
                <a:spcPct val="90000"/>
              </a:lnSpc>
              <a:spcAft>
                <a:spcPts val="600"/>
              </a:spcAft>
              <a:buFont typeface="Arial" panose="020B0604020202020204" pitchFamily="34" charset="0"/>
              <a:buChar char="•"/>
            </a:pPr>
            <a:r>
              <a:rPr lang="en-US" sz="2500" b="0" i="0">
                <a:effectLst/>
              </a:rPr>
              <a:t>Risk of death or divorce of the non-donor spouse</a:t>
            </a:r>
          </a:p>
          <a:p>
            <a:pPr marL="457200" indent="-228600" defTabSz="914400">
              <a:lnSpc>
                <a:spcPct val="90000"/>
              </a:lnSpc>
              <a:spcAft>
                <a:spcPts val="600"/>
              </a:spcAft>
              <a:buFont typeface="Arial" panose="020B0604020202020204" pitchFamily="34" charset="0"/>
              <a:buChar char="•"/>
            </a:pPr>
            <a:endParaRPr lang="en-US" sz="2500"/>
          </a:p>
        </p:txBody>
      </p:sp>
      <p:pic>
        <p:nvPicPr>
          <p:cNvPr id="9" name="Picture 8">
            <a:extLst>
              <a:ext uri="{FF2B5EF4-FFF2-40B4-BE49-F238E27FC236}">
                <a16:creationId xmlns:a16="http://schemas.microsoft.com/office/drawing/2014/main" id="{FC38F02B-62FD-EDCF-7BB4-C38FEDBAB7D6}"/>
              </a:ext>
            </a:extLst>
          </p:cNvPr>
          <p:cNvPicPr>
            <a:picLocks noChangeAspect="1"/>
          </p:cNvPicPr>
          <p:nvPr/>
        </p:nvPicPr>
        <p:blipFill>
          <a:blip r:embed="rId3"/>
          <a:stretch>
            <a:fillRect/>
          </a:stretch>
        </p:blipFill>
        <p:spPr>
          <a:xfrm>
            <a:off x="13665186" y="1323832"/>
            <a:ext cx="6752858" cy="11115818"/>
          </a:xfrm>
          <a:prstGeom prst="rect">
            <a:avLst/>
          </a:prstGeom>
        </p:spPr>
      </p:pic>
    </p:spTree>
    <p:extLst>
      <p:ext uri="{BB962C8B-B14F-4D97-AF65-F5344CB8AC3E}">
        <p14:creationId xmlns:p14="http://schemas.microsoft.com/office/powerpoint/2010/main" val="245859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9079" y="0"/>
            <a:ext cx="14838569" cy="137159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FFC170-A7B5-0DE9-CB04-A1FB03977ED4}"/>
              </a:ext>
            </a:extLst>
          </p:cNvPr>
          <p:cNvSpPr txBox="1"/>
          <p:nvPr/>
        </p:nvSpPr>
        <p:spPr>
          <a:xfrm>
            <a:off x="14637119" y="1219200"/>
            <a:ext cx="8277872" cy="266167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latin typeface="+mj-lt"/>
                <a:ea typeface="+mj-ea"/>
                <a:cs typeface="+mj-cs"/>
              </a:rPr>
              <a:t>What is a Qualified Personal Residence Trust (QPRT)?</a:t>
            </a:r>
          </a:p>
          <a:p>
            <a:pPr defTabSz="914400">
              <a:lnSpc>
                <a:spcPct val="90000"/>
              </a:lnSpc>
              <a:spcBef>
                <a:spcPct val="0"/>
              </a:spcBef>
              <a:spcAft>
                <a:spcPts val="600"/>
              </a:spcAft>
            </a:pPr>
            <a:endParaRPr lang="en-US" sz="4400" b="1" dirty="0">
              <a:latin typeface="+mj-lt"/>
              <a:ea typeface="+mj-ea"/>
              <a:cs typeface="+mj-cs"/>
            </a:endParaRPr>
          </a:p>
          <a:p>
            <a:pPr marL="571500" indent="-571500" defTabSz="914400">
              <a:lnSpc>
                <a:spcPct val="90000"/>
              </a:lnSpc>
              <a:spcBef>
                <a:spcPct val="0"/>
              </a:spcBef>
              <a:spcAft>
                <a:spcPts val="600"/>
              </a:spcAft>
            </a:pPr>
            <a:endParaRPr lang="en-US" sz="4400" b="1" dirty="0">
              <a:latin typeface="+mj-lt"/>
              <a:ea typeface="+mj-ea"/>
              <a:cs typeface="+mj-cs"/>
            </a:endParaRPr>
          </a:p>
          <a:p>
            <a:pPr defTabSz="914400">
              <a:lnSpc>
                <a:spcPct val="90000"/>
              </a:lnSpc>
              <a:spcBef>
                <a:spcPct val="0"/>
              </a:spcBef>
              <a:spcAft>
                <a:spcPts val="600"/>
              </a:spcAft>
            </a:pPr>
            <a:endParaRPr lang="en-US" sz="4400" b="1" dirty="0">
              <a:latin typeface="+mj-lt"/>
              <a:ea typeface="+mj-ea"/>
              <a:cs typeface="+mj-cs"/>
            </a:endParaRPr>
          </a:p>
        </p:txBody>
      </p:sp>
      <p:pic>
        <p:nvPicPr>
          <p:cNvPr id="4" name="Picture 3" descr="A cartoon of a house with a fountain&#10;&#10;Description automatically generated with medium confidence">
            <a:extLst>
              <a:ext uri="{FF2B5EF4-FFF2-40B4-BE49-F238E27FC236}">
                <a16:creationId xmlns:a16="http://schemas.microsoft.com/office/drawing/2014/main" id="{2ABAFE98-C535-619A-4332-9526649176F3}"/>
              </a:ext>
            </a:extLst>
          </p:cNvPr>
          <p:cNvPicPr>
            <a:picLocks noChangeAspect="1"/>
          </p:cNvPicPr>
          <p:nvPr/>
        </p:nvPicPr>
        <p:blipFill rotWithShape="1">
          <a:blip r:embed="rId3"/>
          <a:srcRect l="2506" r="1159"/>
          <a:stretch/>
        </p:blipFill>
        <p:spPr>
          <a:xfrm>
            <a:off x="20" y="10"/>
            <a:ext cx="13799847" cy="13715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TextBox 8">
            <a:extLst>
              <a:ext uri="{FF2B5EF4-FFF2-40B4-BE49-F238E27FC236}">
                <a16:creationId xmlns:a16="http://schemas.microsoft.com/office/drawing/2014/main" id="{1620EE90-0889-F379-F254-2F34E56BB855}"/>
              </a:ext>
            </a:extLst>
          </p:cNvPr>
          <p:cNvSpPr txBox="1"/>
          <p:nvPr/>
        </p:nvSpPr>
        <p:spPr>
          <a:xfrm>
            <a:off x="14506488" y="2583957"/>
            <a:ext cx="8277870" cy="7817172"/>
          </a:xfrm>
          <a:prstGeom prst="rect">
            <a:avLst/>
          </a:prstGeom>
        </p:spPr>
        <p:txBody>
          <a:bodyPr vert="horz" lIns="91440" tIns="45720" rIns="91440" bIns="45720" rtlCol="0">
            <a:normAutofit fontScale="92500" lnSpcReduction="20000"/>
          </a:bodyPr>
          <a:lstStyle/>
          <a:p>
            <a:pPr defTabSz="914400">
              <a:lnSpc>
                <a:spcPct val="90000"/>
              </a:lnSpc>
              <a:spcAft>
                <a:spcPts val="600"/>
              </a:spcAft>
            </a:pPr>
            <a:r>
              <a:rPr lang="en-US" sz="3000" b="0" i="0" dirty="0">
                <a:effectLst/>
              </a:rPr>
              <a:t>A QPRT is an irrevocable trust by which you, as the grantor, transfer ownership of your home while retaining the right to live there for a specified number of years. When that term of years expires, ownership of the home passes to the remainder beneficiaries outright or in continued trust. You may continue to live in the house after the expiration of the term, but you must enter into a formal written lease and pay fair market value rent to the new owner.</a:t>
            </a:r>
          </a:p>
          <a:p>
            <a:pPr indent="-228600" defTabSz="914400">
              <a:lnSpc>
                <a:spcPct val="90000"/>
              </a:lnSpc>
              <a:spcAft>
                <a:spcPts val="600"/>
              </a:spcAft>
              <a:buFont typeface="Arial" panose="020B0604020202020204" pitchFamily="34" charset="0"/>
              <a:buChar char="•"/>
            </a:pPr>
            <a:endParaRPr lang="en-US" sz="3000" dirty="0"/>
          </a:p>
          <a:p>
            <a:pPr indent="-228600" defTabSz="914400">
              <a:lnSpc>
                <a:spcPct val="90000"/>
              </a:lnSpc>
              <a:spcAft>
                <a:spcPts val="600"/>
              </a:spcAft>
              <a:buFont typeface="Arial" panose="020B0604020202020204" pitchFamily="34" charset="0"/>
              <a:buChar char="•"/>
            </a:pPr>
            <a:r>
              <a:rPr lang="en-US" sz="3000" b="0" i="0" dirty="0">
                <a:effectLst/>
              </a:rPr>
              <a:t>Pros:</a:t>
            </a:r>
          </a:p>
          <a:p>
            <a:pPr marL="571500" indent="-228600" defTabSz="914400">
              <a:lnSpc>
                <a:spcPct val="90000"/>
              </a:lnSpc>
              <a:spcAft>
                <a:spcPts val="600"/>
              </a:spcAft>
              <a:buFont typeface="Arial" panose="020B0604020202020204" pitchFamily="34" charset="0"/>
              <a:buChar char="•"/>
            </a:pPr>
            <a:r>
              <a:rPr lang="en-US" sz="3000" dirty="0"/>
              <a:t>Reduces estate taxes by removing an appreciating asset from the donor’s taxable estate at a discount </a:t>
            </a:r>
          </a:p>
          <a:p>
            <a:pPr marL="571500" indent="-228600" defTabSz="914400">
              <a:lnSpc>
                <a:spcPct val="90000"/>
              </a:lnSpc>
              <a:spcAft>
                <a:spcPts val="600"/>
              </a:spcAft>
              <a:buFont typeface="Arial" panose="020B0604020202020204" pitchFamily="34" charset="0"/>
              <a:buChar char="•"/>
            </a:pPr>
            <a:r>
              <a:rPr lang="en-US" sz="3000" dirty="0"/>
              <a:t>Allows donor to retain property use</a:t>
            </a:r>
          </a:p>
          <a:p>
            <a:pPr marL="571500" indent="-228600" defTabSz="914400">
              <a:lnSpc>
                <a:spcPct val="90000"/>
              </a:lnSpc>
              <a:spcAft>
                <a:spcPts val="600"/>
              </a:spcAft>
              <a:buFont typeface="Arial" panose="020B0604020202020204" pitchFamily="34" charset="0"/>
              <a:buChar char="•"/>
            </a:pPr>
            <a:r>
              <a:rPr lang="en-US" sz="3000" dirty="0"/>
              <a:t>If donor continues to live in the home, rent payments can offer an additional path to transferring wealth</a:t>
            </a:r>
          </a:p>
          <a:p>
            <a:pPr marL="571500" indent="-228600" defTabSz="914400">
              <a:lnSpc>
                <a:spcPct val="90000"/>
              </a:lnSpc>
              <a:spcAft>
                <a:spcPts val="600"/>
              </a:spcAft>
              <a:buFont typeface="Arial" panose="020B0604020202020204" pitchFamily="34" charset="0"/>
              <a:buChar char="•"/>
            </a:pPr>
            <a:endParaRPr lang="en-US" sz="3000" dirty="0"/>
          </a:p>
          <a:p>
            <a:pPr indent="-228600" defTabSz="914400">
              <a:lnSpc>
                <a:spcPct val="90000"/>
              </a:lnSpc>
              <a:spcAft>
                <a:spcPts val="600"/>
              </a:spcAft>
              <a:buFont typeface="Arial" panose="020B0604020202020204" pitchFamily="34" charset="0"/>
              <a:buChar char="•"/>
            </a:pPr>
            <a:r>
              <a:rPr lang="en-US" sz="3000" dirty="0"/>
              <a:t>Cons:</a:t>
            </a:r>
          </a:p>
          <a:p>
            <a:pPr marL="571500" indent="-228600" defTabSz="914400">
              <a:lnSpc>
                <a:spcPct val="90000"/>
              </a:lnSpc>
              <a:spcAft>
                <a:spcPts val="600"/>
              </a:spcAft>
              <a:buFont typeface="Arial" panose="020B0604020202020204" pitchFamily="34" charset="0"/>
              <a:buChar char="•"/>
            </a:pPr>
            <a:r>
              <a:rPr lang="en-US" sz="3000" dirty="0"/>
              <a:t>Loss of step-up in basis</a:t>
            </a:r>
          </a:p>
          <a:p>
            <a:pPr marL="571500" indent="-228600" defTabSz="914400">
              <a:lnSpc>
                <a:spcPct val="90000"/>
              </a:lnSpc>
              <a:spcAft>
                <a:spcPts val="600"/>
              </a:spcAft>
              <a:buFont typeface="Arial" panose="020B0604020202020204" pitchFamily="34" charset="0"/>
              <a:buChar char="•"/>
            </a:pPr>
            <a:r>
              <a:rPr lang="en-US" sz="3000" dirty="0"/>
              <a:t>Possible loss of property tax benefits</a:t>
            </a:r>
          </a:p>
          <a:p>
            <a:pPr defTabSz="914400">
              <a:lnSpc>
                <a:spcPct val="90000"/>
              </a:lnSpc>
              <a:spcAft>
                <a:spcPts val="600"/>
              </a:spcAft>
            </a:pPr>
            <a:endParaRPr lang="en-US" sz="2200" dirty="0"/>
          </a:p>
          <a:p>
            <a:pPr indent="-228600" defTabSz="914400">
              <a:lnSpc>
                <a:spcPct val="90000"/>
              </a:lnSpc>
              <a:spcAft>
                <a:spcPts val="600"/>
              </a:spcAft>
              <a:buFont typeface="Arial" panose="020B0604020202020204" pitchFamily="34" charset="0"/>
              <a:buChar char="•"/>
            </a:pPr>
            <a:endParaRPr lang="en-US" sz="2200" b="0" i="0" dirty="0">
              <a:effectLst/>
            </a:endParaRPr>
          </a:p>
          <a:p>
            <a:pPr indent="-228600" defTabSz="914400">
              <a:lnSpc>
                <a:spcPct val="90000"/>
              </a:lnSpc>
              <a:spcAft>
                <a:spcPts val="600"/>
              </a:spcAft>
              <a:buFont typeface="Arial" panose="020B0604020202020204" pitchFamily="34" charset="0"/>
              <a:buChar char="•"/>
            </a:pPr>
            <a:endParaRPr lang="en-US" sz="2200" dirty="0"/>
          </a:p>
          <a:p>
            <a:pPr indent="-228600" defTabSz="914400">
              <a:lnSpc>
                <a:spcPct val="90000"/>
              </a:lnSpc>
              <a:spcAft>
                <a:spcPts val="600"/>
              </a:spcAft>
              <a:buFont typeface="Arial" panose="020B0604020202020204" pitchFamily="34" charset="0"/>
              <a:buChar char="•"/>
            </a:pPr>
            <a:endParaRPr lang="en-US" sz="2200" b="0" i="0" dirty="0">
              <a:effectLst/>
            </a:endParaRPr>
          </a:p>
          <a:p>
            <a:pPr indent="-228600" defTabSz="914400">
              <a:lnSpc>
                <a:spcPct val="90000"/>
              </a:lnSpc>
              <a:spcAft>
                <a:spcPts val="600"/>
              </a:spcAft>
              <a:buFont typeface="Arial" panose="020B0604020202020204" pitchFamily="34" charset="0"/>
              <a:buChar char="•"/>
            </a:pPr>
            <a:endParaRPr lang="en-US" sz="2200" dirty="0"/>
          </a:p>
          <a:p>
            <a:pPr indent="-228600" defTabSz="9144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1522715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CF1EFA-82F0-81ED-9FD6-F1E8FD906463}"/>
              </a:ext>
            </a:extLst>
          </p:cNvPr>
          <p:cNvSpPr txBox="1"/>
          <p:nvPr/>
        </p:nvSpPr>
        <p:spPr>
          <a:xfrm>
            <a:off x="15169662" y="1718137"/>
            <a:ext cx="8617436" cy="10950690"/>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C3744"/>
                </a:solidFill>
                <a:effectLst/>
                <a:uLnTx/>
                <a:uFillTx/>
                <a:latin typeface="Montserrat" panose="00000500000000000000" pitchFamily="2" charset="0"/>
                <a:ea typeface="+mn-ea"/>
                <a:cs typeface="+mn-cs"/>
              </a:rPr>
              <a:t>A GRAT is a trust established to transfer appreciation above the 7520 loan rate outside of the grantor’s taxable estate</a:t>
            </a:r>
          </a:p>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37572"/>
              </a:solidFill>
              <a:effectLst/>
              <a:uLnTx/>
              <a:uFillTx/>
              <a:latin typeface="Montserrat" panose="00000500000000000000" pitchFamily="2" charset="0"/>
              <a:ea typeface="+mn-ea"/>
              <a:cs typeface="+mn-cs"/>
            </a:endParaRPr>
          </a:p>
          <a:p>
            <a:pPr marL="0" marR="0" lvl="0" indent="0" algn="l" defTabSz="1828434"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AC9D0">
                    <a:lumMod val="10000"/>
                  </a:srgbClr>
                </a:solidFill>
                <a:effectLst/>
                <a:uLnTx/>
                <a:uFillTx/>
                <a:latin typeface="Montserrat" panose="00000500000000000000" pitchFamily="2" charset="0"/>
                <a:ea typeface="Glypha 55 Roman" charset="0"/>
                <a:cs typeface="Arial" panose="020B0604020202020204" pitchFamily="34" charset="0"/>
              </a:rPr>
              <a:t>Pros: </a:t>
            </a:r>
          </a:p>
          <a:p>
            <a:pPr marL="457200" marR="0" lvl="0" indent="-457200" algn="l" defTabSz="1828434"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CAC9D0">
                    <a:lumMod val="10000"/>
                  </a:srgbClr>
                </a:solidFill>
                <a:effectLst/>
                <a:uLnTx/>
                <a:uFillTx/>
                <a:latin typeface="Montserrat" panose="00000500000000000000" pitchFamily="2" charset="0"/>
                <a:ea typeface="Glypha 55 Roman" charset="0"/>
                <a:cs typeface="Arial" panose="020B0604020202020204" pitchFamily="34" charset="0"/>
              </a:rPr>
              <a:t>Can transfer appreciation of assets at minimal or zero gift tax value</a:t>
            </a:r>
          </a:p>
          <a:p>
            <a:pPr marL="457200" marR="0" lvl="0" indent="-457200" algn="l" defTabSz="1828434"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CAC9D0">
                    <a:lumMod val="10000"/>
                  </a:srgbClr>
                </a:solidFill>
                <a:effectLst/>
                <a:uLnTx/>
                <a:uFillTx/>
                <a:latin typeface="Montserrat" panose="00000500000000000000" pitchFamily="2" charset="0"/>
                <a:ea typeface="Glypha 55 Roman" charset="0"/>
                <a:cs typeface="Arial" panose="020B0604020202020204" pitchFamily="34" charset="0"/>
              </a:rPr>
              <a:t>Simple and low cost relative to other transfer techniques when publicly traded securities are used for funding</a:t>
            </a:r>
          </a:p>
          <a:p>
            <a:pPr marL="457200" marR="0" lvl="0" indent="-457200" algn="l" defTabSz="1828434"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CAC9D0">
                  <a:lumMod val="10000"/>
                </a:srgbClr>
              </a:solidFill>
              <a:effectLst/>
              <a:uLnTx/>
              <a:uFillTx/>
              <a:latin typeface="Montserrat" panose="00000500000000000000" pitchFamily="2" charset="0"/>
              <a:ea typeface="Glypha 55 Roman" charset="0"/>
              <a:cs typeface="Arial" panose="020B0604020202020204" pitchFamily="34" charset="0"/>
            </a:endParaRPr>
          </a:p>
          <a:p>
            <a:pPr marL="0" marR="0" lvl="0" indent="0" algn="l" defTabSz="1828434"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AC9D0">
                    <a:lumMod val="10000"/>
                  </a:srgbClr>
                </a:solidFill>
                <a:effectLst/>
                <a:uLnTx/>
                <a:uFillTx/>
                <a:latin typeface="Montserrat" panose="00000500000000000000" pitchFamily="2" charset="0"/>
                <a:ea typeface="Glypha 55 Roman" charset="0"/>
                <a:cs typeface="Arial" panose="020B0604020202020204" pitchFamily="34" charset="0"/>
              </a:rPr>
              <a:t>Cons: </a:t>
            </a:r>
          </a:p>
          <a:p>
            <a:pPr marL="571500" marR="0" lvl="0" indent="-571500" algn="l" defTabSz="1828434"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CAC9D0">
                    <a:lumMod val="10000"/>
                  </a:srgbClr>
                </a:solidFill>
                <a:effectLst/>
                <a:uLnTx/>
                <a:uFillTx/>
                <a:latin typeface="Montserrat" panose="00000500000000000000" pitchFamily="2" charset="0"/>
                <a:ea typeface="Glypha 55 Roman" charset="0"/>
                <a:cs typeface="Arial" panose="020B0604020202020204" pitchFamily="34" charset="0"/>
              </a:rPr>
              <a:t>No leverage for GST transfers </a:t>
            </a:r>
          </a:p>
          <a:p>
            <a:pPr marL="571500" marR="0" lvl="0" indent="-571500" algn="l" defTabSz="1828434"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CAC9D0">
                    <a:lumMod val="10000"/>
                  </a:srgbClr>
                </a:solidFill>
                <a:effectLst/>
                <a:uLnTx/>
                <a:uFillTx/>
                <a:latin typeface="Montserrat" panose="00000500000000000000" pitchFamily="2" charset="0"/>
                <a:ea typeface="Glypha 55 Roman" charset="0"/>
                <a:cs typeface="Arial" panose="020B0604020202020204" pitchFamily="34" charset="0"/>
              </a:rPr>
              <a:t>Full value of the trust is likely includable in the grantor’s estate if they don’t survive the term of the trust</a:t>
            </a:r>
          </a:p>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37572"/>
              </a:solidFill>
              <a:effectLst/>
              <a:uLnTx/>
              <a:uFillTx/>
              <a:latin typeface="Century Gothic" panose="020F0302020204030204"/>
              <a:ea typeface="+mn-ea"/>
              <a:cs typeface="+mn-cs"/>
            </a:endParaRPr>
          </a:p>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37572"/>
              </a:solidFill>
              <a:effectLst/>
              <a:uLnTx/>
              <a:uFillTx/>
              <a:latin typeface="Century Gothic" panose="020F0302020204030204"/>
              <a:ea typeface="+mn-ea"/>
              <a:cs typeface="+mn-cs"/>
            </a:endParaRPr>
          </a:p>
        </p:txBody>
      </p:sp>
      <p:sp>
        <p:nvSpPr>
          <p:cNvPr id="4" name="Rectangle: Rounded Corners 3">
            <a:extLst>
              <a:ext uri="{FF2B5EF4-FFF2-40B4-BE49-F238E27FC236}">
                <a16:creationId xmlns:a16="http://schemas.microsoft.com/office/drawing/2014/main" id="{2020E042-D424-AA12-BA1D-0031F5D06C64}"/>
              </a:ext>
            </a:extLst>
          </p:cNvPr>
          <p:cNvSpPr/>
          <p:nvPr/>
        </p:nvSpPr>
        <p:spPr>
          <a:xfrm>
            <a:off x="590550" y="2227385"/>
            <a:ext cx="5087815" cy="2625969"/>
          </a:xfrm>
          <a:prstGeom prst="roundRect">
            <a:avLst/>
          </a:prstGeom>
          <a:solidFill>
            <a:srgbClr val="0E35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Grantor</a:t>
            </a:r>
          </a:p>
        </p:txBody>
      </p:sp>
      <p:sp>
        <p:nvSpPr>
          <p:cNvPr id="5" name="Rectangle: Rounded Corners 4">
            <a:extLst>
              <a:ext uri="{FF2B5EF4-FFF2-40B4-BE49-F238E27FC236}">
                <a16:creationId xmlns:a16="http://schemas.microsoft.com/office/drawing/2014/main" id="{17F41AC7-1DEB-FE00-622E-9408B97D6644}"/>
              </a:ext>
            </a:extLst>
          </p:cNvPr>
          <p:cNvSpPr/>
          <p:nvPr/>
        </p:nvSpPr>
        <p:spPr>
          <a:xfrm>
            <a:off x="9644917" y="2227385"/>
            <a:ext cx="5087815" cy="2625969"/>
          </a:xfrm>
          <a:prstGeom prst="roundRect">
            <a:avLst/>
          </a:prstGeom>
          <a:solidFill>
            <a:srgbClr val="0E35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GRAT</a:t>
            </a:r>
          </a:p>
        </p:txBody>
      </p:sp>
      <p:sp>
        <p:nvSpPr>
          <p:cNvPr id="6" name="Rectangle: Rounded Corners 5">
            <a:extLst>
              <a:ext uri="{FF2B5EF4-FFF2-40B4-BE49-F238E27FC236}">
                <a16:creationId xmlns:a16="http://schemas.microsoft.com/office/drawing/2014/main" id="{3D7CC99D-EAA0-3395-68FF-09E5D2E7F152}"/>
              </a:ext>
            </a:extLst>
          </p:cNvPr>
          <p:cNvSpPr/>
          <p:nvPr/>
        </p:nvSpPr>
        <p:spPr>
          <a:xfrm>
            <a:off x="9644916" y="7549662"/>
            <a:ext cx="5087815" cy="2625969"/>
          </a:xfrm>
          <a:prstGeom prst="roundRect">
            <a:avLst/>
          </a:prstGeom>
          <a:solidFill>
            <a:srgbClr val="0E35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Beneficiaries -</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Outright or in Trust</a:t>
            </a:r>
          </a:p>
        </p:txBody>
      </p:sp>
      <p:sp>
        <p:nvSpPr>
          <p:cNvPr id="7" name="Rectangle: Rounded Corners 6">
            <a:extLst>
              <a:ext uri="{FF2B5EF4-FFF2-40B4-BE49-F238E27FC236}">
                <a16:creationId xmlns:a16="http://schemas.microsoft.com/office/drawing/2014/main" id="{1B5E72D1-D156-4F19-F970-26819DDFE031}"/>
              </a:ext>
            </a:extLst>
          </p:cNvPr>
          <p:cNvSpPr/>
          <p:nvPr/>
        </p:nvSpPr>
        <p:spPr>
          <a:xfrm>
            <a:off x="2355360" y="5509849"/>
            <a:ext cx="5087815" cy="3083168"/>
          </a:xfrm>
          <a:prstGeom prst="roundRect">
            <a:avLst/>
          </a:prstGeom>
          <a:solidFill>
            <a:srgbClr val="0E35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Gift Tax</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Based upon present value of expected transfer. Often “zeroed out”</a:t>
            </a:r>
          </a:p>
        </p:txBody>
      </p:sp>
      <p:sp>
        <p:nvSpPr>
          <p:cNvPr id="8" name="Rectangle: Rounded Corners 7">
            <a:extLst>
              <a:ext uri="{FF2B5EF4-FFF2-40B4-BE49-F238E27FC236}">
                <a16:creationId xmlns:a16="http://schemas.microsoft.com/office/drawing/2014/main" id="{61B9EDA9-2C47-8209-8FF9-208D21305E52}"/>
              </a:ext>
            </a:extLst>
          </p:cNvPr>
          <p:cNvSpPr/>
          <p:nvPr/>
        </p:nvSpPr>
        <p:spPr>
          <a:xfrm>
            <a:off x="2355359" y="9203822"/>
            <a:ext cx="5087815" cy="2625969"/>
          </a:xfrm>
          <a:prstGeom prst="roundRect">
            <a:avLst/>
          </a:prstGeom>
          <a:solidFill>
            <a:srgbClr val="0E35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Income Tax</a:t>
            </a:r>
          </a:p>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Grantor pays income tax on all of the GRAT income</a:t>
            </a:r>
          </a:p>
        </p:txBody>
      </p:sp>
      <p:cxnSp>
        <p:nvCxnSpPr>
          <p:cNvPr id="10" name="Straight Arrow Connector 9">
            <a:extLst>
              <a:ext uri="{FF2B5EF4-FFF2-40B4-BE49-F238E27FC236}">
                <a16:creationId xmlns:a16="http://schemas.microsoft.com/office/drawing/2014/main" id="{F75C508E-01AD-30FC-C29E-DAC0DBBE8741}"/>
              </a:ext>
            </a:extLst>
          </p:cNvPr>
          <p:cNvCxnSpPr/>
          <p:nvPr/>
        </p:nvCxnSpPr>
        <p:spPr>
          <a:xfrm>
            <a:off x="5678365" y="2659934"/>
            <a:ext cx="396655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A9B553B-AFF3-7E50-3E3F-9B9799CAE523}"/>
              </a:ext>
            </a:extLst>
          </p:cNvPr>
          <p:cNvCxnSpPr/>
          <p:nvPr/>
        </p:nvCxnSpPr>
        <p:spPr>
          <a:xfrm flipH="1">
            <a:off x="5678365" y="3868615"/>
            <a:ext cx="396655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481F39E-4391-97D2-D5BE-6CED74877079}"/>
              </a:ext>
            </a:extLst>
          </p:cNvPr>
          <p:cNvCxnSpPr>
            <a:cxnSpLocks/>
            <a:stCxn id="5" idx="2"/>
            <a:endCxn id="6" idx="0"/>
          </p:cNvCxnSpPr>
          <p:nvPr/>
        </p:nvCxnSpPr>
        <p:spPr>
          <a:xfrm flipH="1">
            <a:off x="12188824" y="4853354"/>
            <a:ext cx="1" cy="26963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514EA4-E7CD-E9C2-890A-B55552063590}"/>
              </a:ext>
            </a:extLst>
          </p:cNvPr>
          <p:cNvCxnSpPr/>
          <p:nvPr/>
        </p:nvCxnSpPr>
        <p:spPr>
          <a:xfrm>
            <a:off x="1266092" y="4853354"/>
            <a:ext cx="0" cy="566345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8CFF00-5385-AF3C-1FDF-FF0B265C6E61}"/>
              </a:ext>
            </a:extLst>
          </p:cNvPr>
          <p:cNvCxnSpPr>
            <a:cxnSpLocks/>
          </p:cNvCxnSpPr>
          <p:nvPr/>
        </p:nvCxnSpPr>
        <p:spPr>
          <a:xfrm>
            <a:off x="1266092" y="7280031"/>
            <a:ext cx="108926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381BC16-4CD3-E189-061D-BC407411BA12}"/>
              </a:ext>
            </a:extLst>
          </p:cNvPr>
          <p:cNvCxnSpPr>
            <a:endCxn id="8" idx="1"/>
          </p:cNvCxnSpPr>
          <p:nvPr/>
        </p:nvCxnSpPr>
        <p:spPr>
          <a:xfrm>
            <a:off x="1266092" y="10516806"/>
            <a:ext cx="1089267"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6FDF66A-176F-CC0E-4570-9C7EDC727EB8}"/>
              </a:ext>
            </a:extLst>
          </p:cNvPr>
          <p:cNvSpPr txBox="1"/>
          <p:nvPr/>
        </p:nvSpPr>
        <p:spPr>
          <a:xfrm>
            <a:off x="590550" y="482600"/>
            <a:ext cx="21888450" cy="707886"/>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C3744"/>
                </a:solidFill>
                <a:effectLst/>
                <a:uLnTx/>
                <a:uFillTx/>
                <a:latin typeface="Montserrat" panose="00000500000000000000" pitchFamily="2" charset="0"/>
                <a:ea typeface="+mn-ea"/>
                <a:cs typeface="+mn-cs"/>
              </a:rPr>
              <a:t>What is a GRAT?</a:t>
            </a:r>
          </a:p>
        </p:txBody>
      </p:sp>
      <p:sp>
        <p:nvSpPr>
          <p:cNvPr id="13" name="TextBox 12">
            <a:extLst>
              <a:ext uri="{FF2B5EF4-FFF2-40B4-BE49-F238E27FC236}">
                <a16:creationId xmlns:a16="http://schemas.microsoft.com/office/drawing/2014/main" id="{1BF0D616-AEEB-26F5-8518-F0B201E1ABB8}"/>
              </a:ext>
            </a:extLst>
          </p:cNvPr>
          <p:cNvSpPr txBox="1"/>
          <p:nvPr/>
        </p:nvSpPr>
        <p:spPr>
          <a:xfrm>
            <a:off x="5678365" y="1718137"/>
            <a:ext cx="3966551" cy="646331"/>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37572"/>
                </a:solidFill>
                <a:effectLst/>
                <a:uLnTx/>
                <a:uFillTx/>
                <a:latin typeface="Century Gothic" panose="020F0302020204030204"/>
                <a:ea typeface="+mn-ea"/>
                <a:cs typeface="+mn-cs"/>
              </a:rPr>
              <a:t>Transfer of assets</a:t>
            </a:r>
          </a:p>
        </p:txBody>
      </p:sp>
      <p:sp>
        <p:nvSpPr>
          <p:cNvPr id="15" name="TextBox 14">
            <a:extLst>
              <a:ext uri="{FF2B5EF4-FFF2-40B4-BE49-F238E27FC236}">
                <a16:creationId xmlns:a16="http://schemas.microsoft.com/office/drawing/2014/main" id="{7A977244-06FD-6495-88E1-D26B9459F635}"/>
              </a:ext>
            </a:extLst>
          </p:cNvPr>
          <p:cNvSpPr txBox="1"/>
          <p:nvPr/>
        </p:nvSpPr>
        <p:spPr>
          <a:xfrm>
            <a:off x="5678364" y="3961510"/>
            <a:ext cx="3966551" cy="1077218"/>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37572"/>
                </a:solidFill>
                <a:effectLst/>
                <a:uLnTx/>
                <a:uFillTx/>
                <a:latin typeface="Century Gothic" panose="020F0302020204030204"/>
                <a:ea typeface="+mn-ea"/>
                <a:cs typeface="+mn-cs"/>
              </a:rPr>
              <a:t>Receive annuity payments</a:t>
            </a:r>
          </a:p>
        </p:txBody>
      </p:sp>
    </p:spTree>
    <p:extLst>
      <p:ext uri="{BB962C8B-B14F-4D97-AF65-F5344CB8AC3E}">
        <p14:creationId xmlns:p14="http://schemas.microsoft.com/office/powerpoint/2010/main" val="366358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5A7E67-24B6-4A44-AB84-A334ACCBEC06}"/>
              </a:ext>
            </a:extLst>
          </p:cNvPr>
          <p:cNvSpPr txBox="1"/>
          <p:nvPr/>
        </p:nvSpPr>
        <p:spPr>
          <a:xfrm>
            <a:off x="8858611" y="722611"/>
            <a:ext cx="6654387" cy="757130"/>
          </a:xfrm>
          <a:prstGeom prst="rect">
            <a:avLst/>
          </a:prstGeom>
          <a:noFill/>
        </p:spPr>
        <p:txBody>
          <a:bodyPr wrap="none" rtlCol="0">
            <a:spAutoFit/>
          </a:bodyPr>
          <a:lstStyle/>
          <a:p>
            <a:pPr algn="ctr">
              <a:lnSpc>
                <a:spcPct val="90000"/>
              </a:lnSpc>
            </a:pPr>
            <a:r>
              <a:rPr lang="en-US" sz="4800" b="1" dirty="0">
                <a:solidFill>
                  <a:schemeClr val="accent6">
                    <a:lumMod val="10000"/>
                  </a:schemeClr>
                </a:solidFill>
                <a:latin typeface="Montserrat" pitchFamily="2" charset="77"/>
                <a:ea typeface="Glypha 55 Roman" charset="0"/>
                <a:cs typeface="Glypha 55 Roman" charset="0"/>
              </a:rPr>
              <a:t>Learning Objectives</a:t>
            </a:r>
          </a:p>
        </p:txBody>
      </p:sp>
      <p:sp>
        <p:nvSpPr>
          <p:cNvPr id="4" name="TextBox 3">
            <a:extLst>
              <a:ext uri="{FF2B5EF4-FFF2-40B4-BE49-F238E27FC236}">
                <a16:creationId xmlns:a16="http://schemas.microsoft.com/office/drawing/2014/main" id="{12BDA829-3404-4A4E-9F72-BD4291A7A104}"/>
              </a:ext>
            </a:extLst>
          </p:cNvPr>
          <p:cNvSpPr txBox="1"/>
          <p:nvPr/>
        </p:nvSpPr>
        <p:spPr>
          <a:xfrm>
            <a:off x="1658327" y="2338754"/>
            <a:ext cx="22719323" cy="8771632"/>
          </a:xfrm>
          <a:prstGeom prst="rect">
            <a:avLst/>
          </a:prstGeom>
          <a:noFill/>
        </p:spPr>
        <p:txBody>
          <a:bodyPr wrap="square" rtlCol="0">
            <a:spAutoFit/>
          </a:bodyPr>
          <a:lstStyle/>
          <a:p>
            <a:pPr marL="571500" indent="-571500">
              <a:buFont typeface="Arial" panose="020B0604020202020204" pitchFamily="34" charset="0"/>
              <a:buChar char="•"/>
            </a:pPr>
            <a:r>
              <a:rPr lang="en-US" sz="4400" dirty="0">
                <a:latin typeface="Arial" panose="020B0604020202020204" pitchFamily="34" charset="0"/>
                <a:cs typeface="Arial" panose="020B0604020202020204" pitchFamily="34" charset="0"/>
              </a:rPr>
              <a:t>Define estate planning </a:t>
            </a:r>
          </a:p>
          <a:p>
            <a:pPr marL="571500" indent="-571500">
              <a:buFont typeface="Arial" panose="020B0604020202020204" pitchFamily="34" charset="0"/>
              <a:buChar char="•"/>
            </a:pPr>
            <a:endParaRPr lang="en-US" sz="44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4400" dirty="0">
                <a:latin typeface="Arial" panose="020B0604020202020204" pitchFamily="34" charset="0"/>
                <a:cs typeface="Arial" panose="020B0604020202020204" pitchFamily="34" charset="0"/>
              </a:rPr>
              <a:t>The impact of the December 31, 2025, sunset on the exemption for our clients</a:t>
            </a:r>
          </a:p>
          <a:p>
            <a:pPr marL="571500" indent="-571500">
              <a:buFont typeface="Arial" panose="020B0604020202020204" pitchFamily="34" charset="0"/>
              <a:buChar char="•"/>
            </a:pPr>
            <a:endParaRPr lang="en-US" sz="44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4400" dirty="0">
                <a:latin typeface="Arial" panose="020B0604020202020204" pitchFamily="34" charset="0"/>
                <a:cs typeface="Arial" panose="020B0604020202020204" pitchFamily="34" charset="0"/>
              </a:rPr>
              <a:t>Identify key estate planning strategies using various trusts</a:t>
            </a:r>
          </a:p>
          <a:p>
            <a:endParaRPr lang="en-US" sz="44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4400" dirty="0">
                <a:latin typeface="Arial" panose="020B0604020202020204" pitchFamily="34" charset="0"/>
                <a:cs typeface="Arial" panose="020B0604020202020204" pitchFamily="34" charset="0"/>
              </a:rPr>
              <a:t>Team resources</a:t>
            </a:r>
          </a:p>
          <a:p>
            <a:pPr marL="1485717" lvl="1" indent="-571500">
              <a:buFont typeface="Arial" panose="020B0604020202020204" pitchFamily="34" charset="0"/>
              <a:buChar char="•"/>
            </a:pPr>
            <a:r>
              <a:rPr lang="en-US" sz="4400" dirty="0">
                <a:latin typeface="Arial" panose="020B0604020202020204" pitchFamily="34" charset="0"/>
                <a:cs typeface="Arial" panose="020B0604020202020204" pitchFamily="34" charset="0"/>
              </a:rPr>
              <a:t>Tax</a:t>
            </a:r>
          </a:p>
          <a:p>
            <a:pPr marL="1485717" lvl="1" indent="-571500">
              <a:buFont typeface="Arial" panose="020B0604020202020204" pitchFamily="34" charset="0"/>
              <a:buChar char="•"/>
            </a:pPr>
            <a:r>
              <a:rPr lang="en-US" sz="4400" dirty="0">
                <a:latin typeface="Arial" panose="020B0604020202020204" pitchFamily="34" charset="0"/>
                <a:cs typeface="Arial" panose="020B0604020202020204" pitchFamily="34" charset="0"/>
              </a:rPr>
              <a:t>Insurance</a:t>
            </a:r>
          </a:p>
          <a:p>
            <a:pPr marL="1485717" lvl="1" indent="-571500">
              <a:buFont typeface="Arial" panose="020B0604020202020204" pitchFamily="34" charset="0"/>
              <a:buChar char="•"/>
            </a:pPr>
            <a:r>
              <a:rPr lang="en-US" sz="4400" dirty="0">
                <a:latin typeface="Arial" panose="020B0604020202020204" pitchFamily="34" charset="0"/>
                <a:cs typeface="Arial" panose="020B0604020202020204" pitchFamily="34" charset="0"/>
              </a:rPr>
              <a:t>Legal</a:t>
            </a:r>
          </a:p>
          <a:p>
            <a:pPr marL="1485717" lvl="1" indent="-571500">
              <a:buFont typeface="Arial" panose="020B0604020202020204" pitchFamily="34" charset="0"/>
              <a:buChar char="•"/>
            </a:pPr>
            <a:r>
              <a:rPr lang="en-US" sz="4400" dirty="0">
                <a:latin typeface="Arial" panose="020B0604020202020204" pitchFamily="34" charset="0"/>
                <a:cs typeface="Arial" panose="020B0604020202020204" pitchFamily="34" charset="0"/>
              </a:rPr>
              <a:t>Investment</a:t>
            </a:r>
          </a:p>
          <a:p>
            <a:pPr marL="571500" indent="-571500">
              <a:buFont typeface="Arial" panose="020B0604020202020204" pitchFamily="34" charset="0"/>
              <a:buChar char="•"/>
            </a:pPr>
            <a:endParaRPr lang="en-US" sz="4400" dirty="0">
              <a:latin typeface="Arial" panose="020B0604020202020204" pitchFamily="34" charset="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154858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4" name="Flowchart: Document 41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6017" y="0"/>
            <a:ext cx="6494358" cy="6800852"/>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D5AAD-6B28-94C8-62EF-7DF1F2853650}"/>
              </a:ext>
            </a:extLst>
          </p:cNvPr>
          <p:cNvSpPr txBox="1"/>
          <p:nvPr/>
        </p:nvSpPr>
        <p:spPr>
          <a:xfrm>
            <a:off x="1675963" y="342324"/>
            <a:ext cx="5678885" cy="474229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400" b="1" kern="1200">
                <a:solidFill>
                  <a:srgbClr val="FFFFFF"/>
                </a:solidFill>
                <a:latin typeface="+mj-lt"/>
                <a:ea typeface="+mj-ea"/>
                <a:cs typeface="+mj-cs"/>
              </a:rPr>
              <a:t>The Process</a:t>
            </a:r>
          </a:p>
        </p:txBody>
      </p:sp>
      <p:pic>
        <p:nvPicPr>
          <p:cNvPr id="4" name="Picture 3">
            <a:extLst>
              <a:ext uri="{FF2B5EF4-FFF2-40B4-BE49-F238E27FC236}">
                <a16:creationId xmlns:a16="http://schemas.microsoft.com/office/drawing/2014/main" id="{355A3ACA-0153-6CE6-AB12-4C43393386CC}"/>
              </a:ext>
            </a:extLst>
          </p:cNvPr>
          <p:cNvPicPr>
            <a:picLocks noChangeAspect="1"/>
          </p:cNvPicPr>
          <p:nvPr/>
        </p:nvPicPr>
        <p:blipFill>
          <a:blip r:embed="rId4"/>
          <a:stretch>
            <a:fillRect/>
          </a:stretch>
        </p:blipFill>
        <p:spPr>
          <a:xfrm>
            <a:off x="8413674" y="2212870"/>
            <a:ext cx="14691247" cy="9292211"/>
          </a:xfrm>
          <a:prstGeom prst="rect">
            <a:avLst/>
          </a:prstGeom>
        </p:spPr>
      </p:pic>
      <p:sp>
        <p:nvSpPr>
          <p:cNvPr id="2" name="TextBox 1">
            <a:extLst>
              <a:ext uri="{FF2B5EF4-FFF2-40B4-BE49-F238E27FC236}">
                <a16:creationId xmlns:a16="http://schemas.microsoft.com/office/drawing/2014/main" id="{865A7E67-24B6-4A44-AB84-A334ACCBEC06}"/>
              </a:ext>
            </a:extLst>
          </p:cNvPr>
          <p:cNvSpPr txBox="1"/>
          <p:nvPr/>
        </p:nvSpPr>
        <p:spPr>
          <a:xfrm>
            <a:off x="15974356" y="1783080"/>
            <a:ext cx="7013004" cy="269338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7200" b="1" dirty="0">
              <a:latin typeface="+mj-lt"/>
              <a:ea typeface="+mj-ea"/>
              <a:cs typeface="+mj-cs"/>
            </a:endParaRPr>
          </a:p>
        </p:txBody>
      </p:sp>
    </p:spTree>
    <p:custDataLst>
      <p:tags r:id="rId1"/>
    </p:custDataLst>
    <p:extLst>
      <p:ext uri="{BB962C8B-B14F-4D97-AF65-F5344CB8AC3E}">
        <p14:creationId xmlns:p14="http://schemas.microsoft.com/office/powerpoint/2010/main" val="319166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4941277" y="11033346"/>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QUESTIONS</a:t>
            </a:r>
          </a:p>
        </p:txBody>
      </p:sp>
      <p:pic>
        <p:nvPicPr>
          <p:cNvPr id="4" name="Picture 3" descr="A picture containing microphone&#10;&#10;Description automatically generated">
            <a:extLst>
              <a:ext uri="{FF2B5EF4-FFF2-40B4-BE49-F238E27FC236}">
                <a16:creationId xmlns:a16="http://schemas.microsoft.com/office/drawing/2014/main" id="{CDFE13CC-067F-46FA-A4AB-0BDCEB6DC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8" name="TextBox 7">
            <a:extLst>
              <a:ext uri="{FF2B5EF4-FFF2-40B4-BE49-F238E27FC236}">
                <a16:creationId xmlns:a16="http://schemas.microsoft.com/office/drawing/2014/main" id="{B5480160-EB45-47FE-A333-D8A5543224D0}"/>
              </a:ext>
            </a:extLst>
          </p:cNvPr>
          <p:cNvSpPr txBox="1"/>
          <p:nvPr/>
        </p:nvSpPr>
        <p:spPr>
          <a:xfrm>
            <a:off x="5093677" y="10587869"/>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Example 1:  Keep it Simple</a:t>
            </a:r>
          </a:p>
        </p:txBody>
      </p:sp>
    </p:spTree>
    <p:custDataLst>
      <p:tags r:id="rId1"/>
    </p:custDataLst>
    <p:extLst>
      <p:ext uri="{BB962C8B-B14F-4D97-AF65-F5344CB8AC3E}">
        <p14:creationId xmlns:p14="http://schemas.microsoft.com/office/powerpoint/2010/main" val="1443024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49" y="573209"/>
            <a:ext cx="21921107" cy="9482596"/>
          </a:xfrm>
          <a:prstGeom prst="rect">
            <a:avLst/>
          </a:prstGeom>
          <a:noFill/>
        </p:spPr>
        <p:txBody>
          <a:bodyPr wrap="square">
            <a:spAutoFit/>
          </a:bodyPr>
          <a:lstStyle/>
          <a:p>
            <a:pPr>
              <a:lnSpc>
                <a:spcPct val="90000"/>
              </a:lnSpc>
            </a:pPr>
            <a:r>
              <a:rPr lang="en-US" sz="6600" b="1" dirty="0">
                <a:solidFill>
                  <a:schemeClr val="accent6">
                    <a:lumMod val="10000"/>
                  </a:schemeClr>
                </a:solidFill>
                <a:latin typeface="Montserrat" panose="00000500000000000000" pitchFamily="2" charset="0"/>
                <a:ea typeface="Glypha 55 Roman" charset="0"/>
                <a:cs typeface="Arial" panose="020B0604020202020204" pitchFamily="34" charset="0"/>
              </a:rPr>
              <a:t>Example Profile</a:t>
            </a:r>
          </a:p>
          <a:p>
            <a:pPr>
              <a:lnSpc>
                <a:spcPct val="90000"/>
              </a:lnSpc>
            </a:pPr>
            <a:endParaRPr lang="en-US"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Married clients in their 80’s</a:t>
            </a: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4 children all married</a:t>
            </a: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12 grandchildren</a:t>
            </a:r>
          </a:p>
          <a:p>
            <a:pPr marL="571500" indent="-571500">
              <a:lnSpc>
                <a:spcPct val="90000"/>
              </a:lnSpc>
              <a:buFont typeface="Arial" panose="020B0604020202020204" pitchFamily="34" charset="0"/>
              <a:buChar char="•"/>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Ultra High Net Worth with no closely held businesses</a:t>
            </a:r>
          </a:p>
          <a:p>
            <a:pPr>
              <a:lnSpc>
                <a:spcPct val="90000"/>
              </a:lnSpc>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Projected Estate Tax of approximately $21.5 million with no planning</a:t>
            </a:r>
          </a:p>
          <a:p>
            <a:pPr marL="571500" indent="-571500">
              <a:lnSpc>
                <a:spcPct val="90000"/>
              </a:lnSpc>
              <a:buFont typeface="Arial" panose="020B0604020202020204" pitchFamily="34" charset="0"/>
              <a:buChar char="•"/>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Priorities</a:t>
            </a:r>
          </a:p>
          <a:p>
            <a:pPr marL="571500" indent="-571500">
              <a:lnSpc>
                <a:spcPct val="90000"/>
              </a:lnSpc>
              <a:buFont typeface="Arial" panose="020B0604020202020204" pitchFamily="34" charset="0"/>
              <a:buChar char="•"/>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1657167" lvl="1" indent="-742950">
              <a:lnSpc>
                <a:spcPct val="90000"/>
              </a:lnSpc>
              <a:buFont typeface="+mj-lt"/>
              <a:buAutoNum type="arabicPeriod"/>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Estate Tax Mitigation</a:t>
            </a:r>
          </a:p>
          <a:p>
            <a:pPr marL="1657167" lvl="1" indent="-742950">
              <a:lnSpc>
                <a:spcPct val="90000"/>
              </a:lnSpc>
              <a:buFont typeface="+mj-lt"/>
              <a:buAutoNum type="arabicPeriod"/>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Passing wealth to Children/Grandchildren efficiently </a:t>
            </a:r>
          </a:p>
          <a:p>
            <a:pPr marL="1657167" lvl="1" indent="-742950">
              <a:lnSpc>
                <a:spcPct val="90000"/>
              </a:lnSpc>
              <a:buFont typeface="+mj-lt"/>
              <a:buAutoNum type="arabicPeriod"/>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Protecting inheritance from unexpected events – divorce, substance abuse, creditor issues  </a:t>
            </a: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spTree>
    <p:extLst>
      <p:ext uri="{BB962C8B-B14F-4D97-AF65-F5344CB8AC3E}">
        <p14:creationId xmlns:p14="http://schemas.microsoft.com/office/powerpoint/2010/main" val="2189725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330059" y="-5329201"/>
            <a:ext cx="13716000" cy="2437611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620" y="0"/>
            <a:ext cx="18136966" cy="1371514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295807" y="-3368505"/>
            <a:ext cx="9789128" cy="2438074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0E9CD34-51EF-AE11-D6CC-9465C039E68E}"/>
              </a:ext>
            </a:extLst>
          </p:cNvPr>
          <p:cNvPicPr>
            <a:picLocks noChangeAspect="1"/>
          </p:cNvPicPr>
          <p:nvPr/>
        </p:nvPicPr>
        <p:blipFill>
          <a:blip r:embed="rId2"/>
          <a:stretch>
            <a:fillRect/>
          </a:stretch>
        </p:blipFill>
        <p:spPr>
          <a:xfrm>
            <a:off x="3048000" y="139272"/>
            <a:ext cx="18136966" cy="13436600"/>
          </a:xfrm>
          <a:prstGeom prst="rect">
            <a:avLst/>
          </a:prstGeom>
        </p:spPr>
      </p:pic>
    </p:spTree>
    <p:extLst>
      <p:ext uri="{BB962C8B-B14F-4D97-AF65-F5344CB8AC3E}">
        <p14:creationId xmlns:p14="http://schemas.microsoft.com/office/powerpoint/2010/main" val="1654651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4941277" y="11033346"/>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QUESTIONS</a:t>
            </a:r>
          </a:p>
        </p:txBody>
      </p:sp>
      <p:pic>
        <p:nvPicPr>
          <p:cNvPr id="4" name="Picture 3" descr="A picture containing microphone&#10;&#10;Description automatically generated">
            <a:extLst>
              <a:ext uri="{FF2B5EF4-FFF2-40B4-BE49-F238E27FC236}">
                <a16:creationId xmlns:a16="http://schemas.microsoft.com/office/drawing/2014/main" id="{CDFE13CC-067F-46FA-A4AB-0BDCEB6DC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8" name="TextBox 7">
            <a:extLst>
              <a:ext uri="{FF2B5EF4-FFF2-40B4-BE49-F238E27FC236}">
                <a16:creationId xmlns:a16="http://schemas.microsoft.com/office/drawing/2014/main" id="{B5480160-EB45-47FE-A333-D8A5543224D0}"/>
              </a:ext>
            </a:extLst>
          </p:cNvPr>
          <p:cNvSpPr txBox="1"/>
          <p:nvPr/>
        </p:nvSpPr>
        <p:spPr>
          <a:xfrm>
            <a:off x="5093677" y="10587869"/>
            <a:ext cx="18921046" cy="2862322"/>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Example 2:  Pump up the complexity</a:t>
            </a:r>
          </a:p>
        </p:txBody>
      </p:sp>
    </p:spTree>
    <p:custDataLst>
      <p:tags r:id="rId1"/>
    </p:custDataLst>
    <p:extLst>
      <p:ext uri="{BB962C8B-B14F-4D97-AF65-F5344CB8AC3E}">
        <p14:creationId xmlns:p14="http://schemas.microsoft.com/office/powerpoint/2010/main" val="4167134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22091650" cy="8485400"/>
          </a:xfrm>
          <a:prstGeom prst="rect">
            <a:avLst/>
          </a:prstGeom>
          <a:noFill/>
        </p:spPr>
        <p:txBody>
          <a:bodyPr wrap="square">
            <a:spAutoFit/>
          </a:bodyPr>
          <a:lstStyle/>
          <a:p>
            <a:pPr>
              <a:lnSpc>
                <a:spcPct val="90000"/>
              </a:lnSpc>
            </a:pPr>
            <a:r>
              <a:rPr lang="en-US" sz="6600" b="1" dirty="0">
                <a:solidFill>
                  <a:schemeClr val="accent6">
                    <a:lumMod val="10000"/>
                  </a:schemeClr>
                </a:solidFill>
                <a:latin typeface="Montserrat" panose="00000500000000000000" pitchFamily="2" charset="0"/>
                <a:ea typeface="Glypha 55 Roman" charset="0"/>
                <a:cs typeface="Arial" panose="020B0604020202020204" pitchFamily="34" charset="0"/>
              </a:rPr>
              <a:t>Example Profile</a:t>
            </a:r>
          </a:p>
          <a:p>
            <a:pPr>
              <a:lnSpc>
                <a:spcPct val="90000"/>
              </a:lnSpc>
            </a:pPr>
            <a:endParaRPr lang="en-US"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Married clients in their 60’s</a:t>
            </a:r>
          </a:p>
          <a:p>
            <a:pPr marL="571500" indent="-571500">
              <a:lnSpc>
                <a:spcPct val="90000"/>
              </a:lnSpc>
              <a:buFont typeface="Arial" panose="020B0604020202020204" pitchFamily="34" charset="0"/>
              <a:buChar char="•"/>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Ultra High Net Worth </a:t>
            </a:r>
          </a:p>
          <a:p>
            <a:pPr>
              <a:lnSpc>
                <a:spcPct val="90000"/>
              </a:lnSpc>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Projected Estate Tax of approximately $68 million with no planning</a:t>
            </a:r>
          </a:p>
          <a:p>
            <a:pPr marL="571500" indent="-571500">
              <a:lnSpc>
                <a:spcPct val="90000"/>
              </a:lnSpc>
              <a:buFont typeface="Arial" panose="020B0604020202020204" pitchFamily="34" charset="0"/>
              <a:buChar char="•"/>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Priorities</a:t>
            </a:r>
          </a:p>
          <a:p>
            <a:pPr marL="571500" indent="-571500">
              <a:lnSpc>
                <a:spcPct val="90000"/>
              </a:lnSpc>
              <a:buFont typeface="Arial" panose="020B0604020202020204" pitchFamily="34" charset="0"/>
              <a:buChar char="•"/>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1657167" lvl="1" indent="-742950">
              <a:lnSpc>
                <a:spcPct val="90000"/>
              </a:lnSpc>
              <a:buFont typeface="+mj-lt"/>
              <a:buAutoNum type="arabicPeriod"/>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Estate Tax Mitigation</a:t>
            </a:r>
          </a:p>
          <a:p>
            <a:pPr marL="1657167" lvl="1" indent="-742950">
              <a:lnSpc>
                <a:spcPct val="90000"/>
              </a:lnSpc>
              <a:buFont typeface="+mj-lt"/>
              <a:buAutoNum type="arabicPeriod"/>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Passing wealth to Children/Grandchildren efficiently</a:t>
            </a:r>
          </a:p>
          <a:p>
            <a:pPr marL="1657167" lvl="1" indent="-742950">
              <a:lnSpc>
                <a:spcPct val="90000"/>
              </a:lnSpc>
              <a:buFont typeface="+mj-lt"/>
              <a:buAutoNum type="arabicPeriod"/>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Protecting inheritance from unexpected events – divorce, substance abuse, creditor issues  </a:t>
            </a: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spTree>
    <p:extLst>
      <p:ext uri="{BB962C8B-B14F-4D97-AF65-F5344CB8AC3E}">
        <p14:creationId xmlns:p14="http://schemas.microsoft.com/office/powerpoint/2010/main" val="729418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21706742" cy="12901994"/>
          </a:xfrm>
          <a:prstGeom prst="rect">
            <a:avLst/>
          </a:prstGeom>
          <a:noFill/>
        </p:spPr>
        <p:txBody>
          <a:bodyPr wrap="square">
            <a:spAutoFit/>
          </a:bodyPr>
          <a:lstStyle/>
          <a:p>
            <a:pPr>
              <a:lnSpc>
                <a:spcPct val="90000"/>
              </a:lnSpc>
            </a:pPr>
            <a:r>
              <a:rPr lang="en-US" sz="6600" b="1" dirty="0">
                <a:solidFill>
                  <a:schemeClr val="accent6">
                    <a:lumMod val="10000"/>
                  </a:schemeClr>
                </a:solidFill>
                <a:latin typeface="Montserrat" panose="00000500000000000000" pitchFamily="2" charset="0"/>
                <a:ea typeface="Glypha 55 Roman" charset="0"/>
                <a:cs typeface="Arial" panose="020B0604020202020204" pitchFamily="34" charset="0"/>
              </a:rPr>
              <a:t>Solution:</a:t>
            </a:r>
          </a:p>
          <a:p>
            <a:pPr>
              <a:lnSpc>
                <a:spcPct val="90000"/>
              </a:lnSpc>
            </a:pPr>
            <a:endParaRPr lang="en-US" sz="66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a:lnSpc>
                <a:spcPct val="90000"/>
              </a:lnSpc>
            </a:pPr>
            <a:r>
              <a:rPr lang="en-US" sz="6000" dirty="0">
                <a:latin typeface="Montserrat" panose="00000500000000000000" pitchFamily="2" charset="0"/>
              </a:rPr>
              <a:t>Intentionally defective irrevocable trust (IDIT)</a:t>
            </a:r>
          </a:p>
          <a:p>
            <a:pPr>
              <a:lnSpc>
                <a:spcPct val="90000"/>
              </a:lnSpc>
            </a:pPr>
            <a:endParaRPr lang="en-US" sz="60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r>
              <a:rPr lang="en-US" sz="4000" b="1" dirty="0">
                <a:latin typeface="Montserrat" panose="00000500000000000000" pitchFamily="2" charset="0"/>
                <a:cs typeface="Times New Roman" panose="02020603050405020304" pitchFamily="18" charset="0"/>
              </a:rPr>
              <a:t>What is it?</a:t>
            </a:r>
          </a:p>
          <a:p>
            <a:endParaRPr lang="en-US" sz="4000" b="1" dirty="0">
              <a:latin typeface="Montserrat" panose="00000500000000000000" pitchFamily="2" charset="0"/>
              <a:cs typeface="Times New Roman" panose="02020603050405020304" pitchFamily="18" charset="0"/>
            </a:endParaRPr>
          </a:p>
          <a:p>
            <a:pPr lvl="1"/>
            <a:r>
              <a:rPr lang="en-US" sz="4400" dirty="0">
                <a:latin typeface="Montserrat" panose="00000500000000000000" pitchFamily="2" charset="0"/>
                <a:cs typeface="Times New Roman" panose="02020603050405020304" pitchFamily="18" charset="0"/>
              </a:rPr>
              <a:t>A trust that is “effective” at reducing estate taxes, yet “defective” for income tax purposes, meaning that any taxes due on income or property within the trust are taxed to the grantor.</a:t>
            </a:r>
          </a:p>
          <a:p>
            <a:pPr lvl="1"/>
            <a:endParaRPr lang="en-US" sz="4400" dirty="0">
              <a:latin typeface="Montserrat" panose="00000500000000000000" pitchFamily="2" charset="0"/>
              <a:cs typeface="Times New Roman" panose="02020603050405020304" pitchFamily="18" charset="0"/>
            </a:endParaRPr>
          </a:p>
          <a:p>
            <a:pPr lvl="1"/>
            <a:r>
              <a:rPr lang="en-US" sz="4400" dirty="0">
                <a:latin typeface="Montserrat" panose="00000500000000000000" pitchFamily="2" charset="0"/>
                <a:cs typeface="Times New Roman" panose="02020603050405020304" pitchFamily="18" charset="0"/>
              </a:rPr>
              <a:t>The trust property is not included in the value of the grantor’s estate, and does not receive a step up in basis.</a:t>
            </a:r>
          </a:p>
          <a:p>
            <a:pPr lvl="1"/>
            <a:endParaRPr lang="en-US" sz="4400" dirty="0">
              <a:latin typeface="Montserrat" panose="00000500000000000000" pitchFamily="2" charset="0"/>
              <a:cs typeface="Times New Roman" panose="02020603050405020304" pitchFamily="18" charset="0"/>
            </a:endParaRPr>
          </a:p>
          <a:p>
            <a:pPr lvl="1"/>
            <a:r>
              <a:rPr lang="en-US" sz="4400" dirty="0">
                <a:latin typeface="Montserrat" panose="00000500000000000000" pitchFamily="2" charset="0"/>
                <a:cs typeface="Times New Roman" panose="02020603050405020304" pitchFamily="18" charset="0"/>
              </a:rPr>
              <a:t>This structure maximizes the appreciation potential of the trust, because the trust is not paying taxes that drag on growth over time.</a:t>
            </a:r>
          </a:p>
          <a:p>
            <a:pPr>
              <a:lnSpc>
                <a:spcPct val="90000"/>
              </a:lnSpc>
            </a:pPr>
            <a:endParaRPr lang="en-US" sz="72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spTree>
    <p:extLst>
      <p:ext uri="{BB962C8B-B14F-4D97-AF65-F5344CB8AC3E}">
        <p14:creationId xmlns:p14="http://schemas.microsoft.com/office/powerpoint/2010/main" val="243722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ext, screenshot, website, online advertising&#10;&#10;Description automatically generated">
            <a:extLst>
              <a:ext uri="{FF2B5EF4-FFF2-40B4-BE49-F238E27FC236}">
                <a16:creationId xmlns:a16="http://schemas.microsoft.com/office/drawing/2014/main" id="{2B0B6022-3CFE-5F77-B53C-3FC45172C97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9791" t="22774" r="6351" b="18283"/>
          <a:stretch/>
        </p:blipFill>
        <p:spPr>
          <a:xfrm>
            <a:off x="1125415" y="398586"/>
            <a:ext cx="12942277" cy="11160368"/>
          </a:xfrm>
          <a:prstGeom prst="rect">
            <a:avLst/>
          </a:prstGeom>
        </p:spPr>
      </p:pic>
      <p:sp>
        <p:nvSpPr>
          <p:cNvPr id="36" name="TextBox 35">
            <a:extLst>
              <a:ext uri="{FF2B5EF4-FFF2-40B4-BE49-F238E27FC236}">
                <a16:creationId xmlns:a16="http://schemas.microsoft.com/office/drawing/2014/main" id="{2F6982BE-6D01-D9DB-7011-362C24BE3996}"/>
              </a:ext>
            </a:extLst>
          </p:cNvPr>
          <p:cNvSpPr txBox="1"/>
          <p:nvPr/>
        </p:nvSpPr>
        <p:spPr>
          <a:xfrm>
            <a:off x="14606954" y="398586"/>
            <a:ext cx="8645281" cy="10618291"/>
          </a:xfrm>
          <a:prstGeom prst="rect">
            <a:avLst/>
          </a:prstGeom>
          <a:noFill/>
        </p:spPr>
        <p:txBody>
          <a:bodyPr wrap="square" rtlCol="0">
            <a:spAutoFit/>
          </a:bodyPr>
          <a:lstStyle/>
          <a:p>
            <a:endParaRPr lang="en-US" dirty="0"/>
          </a:p>
          <a:p>
            <a:pPr marL="571500" indent="-571500">
              <a:buFont typeface="Arial" panose="020B0604020202020204" pitchFamily="34" charset="0"/>
              <a:buChar char="•"/>
            </a:pPr>
            <a:r>
              <a:rPr lang="en-US" dirty="0">
                <a:latin typeface="Montserrat" panose="00000500000000000000" pitchFamily="2" charset="0"/>
              </a:rPr>
              <a:t>Notes can be designed with flexibility in mind. </a:t>
            </a:r>
          </a:p>
          <a:p>
            <a:pPr marL="1485717" lvl="1" indent="-571500">
              <a:buFont typeface="Arial" panose="020B0604020202020204" pitchFamily="34" charset="0"/>
              <a:buChar char="•"/>
            </a:pPr>
            <a:r>
              <a:rPr lang="en-US" dirty="0">
                <a:latin typeface="Montserrat" panose="00000500000000000000" pitchFamily="2" charset="0"/>
              </a:rPr>
              <a:t>Terms longer or shorter</a:t>
            </a:r>
          </a:p>
          <a:p>
            <a:pPr marL="1485717" lvl="1" indent="-571500">
              <a:buFont typeface="Arial" panose="020B0604020202020204" pitchFamily="34" charset="0"/>
              <a:buChar char="•"/>
            </a:pPr>
            <a:r>
              <a:rPr lang="en-US" dirty="0">
                <a:latin typeface="Montserrat" panose="00000500000000000000" pitchFamily="2" charset="0"/>
              </a:rPr>
              <a:t>Interest only </a:t>
            </a:r>
          </a:p>
          <a:p>
            <a:pPr marL="1485717" lvl="1" indent="-571500">
              <a:buFont typeface="Arial" panose="020B0604020202020204" pitchFamily="34" charset="0"/>
              <a:buChar char="•"/>
            </a:pPr>
            <a:r>
              <a:rPr lang="en-US" dirty="0">
                <a:latin typeface="Montserrat" panose="00000500000000000000" pitchFamily="2" charset="0"/>
              </a:rPr>
              <a:t>Private annuity (Increased cash flow)</a:t>
            </a:r>
          </a:p>
          <a:p>
            <a:pPr marL="1485717" lvl="1" indent="-571500">
              <a:buFont typeface="Arial" panose="020B0604020202020204" pitchFamily="34" charset="0"/>
              <a:buChar char="•"/>
            </a:pPr>
            <a:r>
              <a:rPr lang="en-US" dirty="0">
                <a:latin typeface="Montserrat" panose="00000500000000000000" pitchFamily="2" charset="0"/>
              </a:rPr>
              <a:t>Self-canceling installment note (Use caution – Davidson) </a:t>
            </a: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r>
              <a:rPr lang="en-US" dirty="0">
                <a:latin typeface="Montserrat" panose="00000500000000000000" pitchFamily="2" charset="0"/>
              </a:rPr>
              <a:t>No gain is recognized on the sale of the asset to the irrevocable trust.</a:t>
            </a: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r>
              <a:rPr lang="en-US" dirty="0">
                <a:latin typeface="Montserrat" panose="00000500000000000000" pitchFamily="2" charset="0"/>
              </a:rPr>
              <a:t>The taxes paid on behalf of the trust may be viewed as a gift tax free transfer. </a:t>
            </a: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endParaRPr lang="en-US" dirty="0">
              <a:latin typeface="Montserrat" panose="00000500000000000000" pitchFamily="2" charset="0"/>
            </a:endParaRPr>
          </a:p>
        </p:txBody>
      </p:sp>
    </p:spTree>
    <p:extLst>
      <p:ext uri="{BB962C8B-B14F-4D97-AF65-F5344CB8AC3E}">
        <p14:creationId xmlns:p14="http://schemas.microsoft.com/office/powerpoint/2010/main" val="1329872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ile of American dollar banknotes">
            <a:extLst>
              <a:ext uri="{FF2B5EF4-FFF2-40B4-BE49-F238E27FC236}">
                <a16:creationId xmlns:a16="http://schemas.microsoft.com/office/drawing/2014/main" id="{8250CE44-416E-629D-B841-716FF315319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807" r="13841" b="1284"/>
          <a:stretch/>
        </p:blipFill>
        <p:spPr>
          <a:xfrm>
            <a:off x="7045140" y="10"/>
            <a:ext cx="17332510" cy="13715990"/>
          </a:xfrm>
          <a:prstGeom prst="rect">
            <a:avLst/>
          </a:prstGeom>
        </p:spPr>
      </p:pic>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8120" cy="13716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CFFC170-A7B5-0DE9-CB04-A1FB03977ED4}"/>
              </a:ext>
            </a:extLst>
          </p:cNvPr>
          <p:cNvSpPr txBox="1"/>
          <p:nvPr/>
        </p:nvSpPr>
        <p:spPr>
          <a:xfrm>
            <a:off x="955713" y="2244726"/>
            <a:ext cx="8044624" cy="640826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9600" b="1" dirty="0">
                <a:latin typeface="+mj-lt"/>
                <a:ea typeface="+mj-ea"/>
                <a:cs typeface="+mj-cs"/>
              </a:rPr>
              <a:t>A Word About Cash Flow</a:t>
            </a:r>
          </a:p>
          <a:p>
            <a:pPr marL="571500" indent="-571500" defTabSz="914400">
              <a:lnSpc>
                <a:spcPct val="90000"/>
              </a:lnSpc>
              <a:spcBef>
                <a:spcPct val="0"/>
              </a:spcBef>
              <a:spcAft>
                <a:spcPts val="600"/>
              </a:spcAft>
            </a:pPr>
            <a:endParaRPr lang="en-US" sz="9600" b="1" dirty="0">
              <a:latin typeface="+mj-lt"/>
              <a:ea typeface="+mj-ea"/>
              <a:cs typeface="+mj-cs"/>
            </a:endParaRPr>
          </a:p>
          <a:p>
            <a:pPr defTabSz="914400">
              <a:lnSpc>
                <a:spcPct val="90000"/>
              </a:lnSpc>
              <a:spcBef>
                <a:spcPct val="0"/>
              </a:spcBef>
              <a:spcAft>
                <a:spcPts val="600"/>
              </a:spcAft>
            </a:pPr>
            <a:endParaRPr lang="en-US" sz="9600" b="1" dirty="0">
              <a:latin typeface="+mj-lt"/>
              <a:ea typeface="+mj-ea"/>
              <a:cs typeface="+mj-cs"/>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19408" y="693765"/>
            <a:ext cx="292608" cy="14078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807" y="9093840"/>
            <a:ext cx="7953208" cy="3657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95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21706742" cy="2086725"/>
          </a:xfrm>
          <a:prstGeom prst="rect">
            <a:avLst/>
          </a:prstGeom>
          <a:noFill/>
        </p:spPr>
        <p:txBody>
          <a:bodyPr wrap="square">
            <a:spAutoFit/>
          </a:bodyPr>
          <a:lstStyle/>
          <a:p>
            <a:pPr>
              <a:lnSpc>
                <a:spcPct val="90000"/>
              </a:lnSpc>
            </a:pPr>
            <a:endParaRPr lang="en-US" sz="72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pic>
        <p:nvPicPr>
          <p:cNvPr id="17" name="Picture 16" descr="A screenshot of a computer screen&#10;&#10;Description automatically generated with low confidence">
            <a:extLst>
              <a:ext uri="{FF2B5EF4-FFF2-40B4-BE49-F238E27FC236}">
                <a16:creationId xmlns:a16="http://schemas.microsoft.com/office/drawing/2014/main" id="{86094014-806B-2AB1-B0D5-33439B67DB1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6234" r="1262" b="33140"/>
          <a:stretch/>
        </p:blipFill>
        <p:spPr>
          <a:xfrm>
            <a:off x="590550" y="573208"/>
            <a:ext cx="22045703" cy="11571899"/>
          </a:xfrm>
          <a:prstGeom prst="rect">
            <a:avLst/>
          </a:prstGeom>
        </p:spPr>
      </p:pic>
    </p:spTree>
    <p:extLst>
      <p:ext uri="{BB962C8B-B14F-4D97-AF65-F5344CB8AC3E}">
        <p14:creationId xmlns:p14="http://schemas.microsoft.com/office/powerpoint/2010/main" val="288535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pic>
        <p:nvPicPr>
          <p:cNvPr id="6" name="Picture 5" descr="A picture containing text, person, indoor, preparing&#10;&#10;Description automatically generated">
            <a:extLst>
              <a:ext uri="{FF2B5EF4-FFF2-40B4-BE49-F238E27FC236}">
                <a16:creationId xmlns:a16="http://schemas.microsoft.com/office/drawing/2014/main" id="{4857B5D1-1320-47FC-8792-72765B8FC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10" name="TextBox 9">
            <a:extLst>
              <a:ext uri="{FF2B5EF4-FFF2-40B4-BE49-F238E27FC236}">
                <a16:creationId xmlns:a16="http://schemas.microsoft.com/office/drawing/2014/main" id="{88BBB788-F9DE-4685-B9C9-519816800E6F}"/>
              </a:ext>
            </a:extLst>
          </p:cNvPr>
          <p:cNvSpPr txBox="1"/>
          <p:nvPr/>
        </p:nvSpPr>
        <p:spPr>
          <a:xfrm>
            <a:off x="4941277" y="10611315"/>
            <a:ext cx="18921046" cy="4247317"/>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WHAT IS ESTATE PLANNING?</a:t>
            </a:r>
          </a:p>
          <a:p>
            <a:pPr algn="ctr">
              <a:lnSpc>
                <a:spcPct val="90000"/>
              </a:lnSpc>
            </a:pPr>
            <a:endParaRPr lang="en-US" sz="10000" b="1" dirty="0">
              <a:solidFill>
                <a:schemeClr val="bg1"/>
              </a:solidFill>
              <a:latin typeface="Montserrat" pitchFamily="2" charset="77"/>
              <a:ea typeface="Glypha 55 Roman" charset="0"/>
              <a:cs typeface="Glypha 55 Roman" charset="0"/>
            </a:endParaRPr>
          </a:p>
        </p:txBody>
      </p:sp>
    </p:spTree>
    <p:custDataLst>
      <p:tags r:id="rId1"/>
    </p:custDataLst>
    <p:extLst>
      <p:ext uri="{BB962C8B-B14F-4D97-AF65-F5344CB8AC3E}">
        <p14:creationId xmlns:p14="http://schemas.microsoft.com/office/powerpoint/2010/main" val="1326974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21706742" cy="2086725"/>
          </a:xfrm>
          <a:prstGeom prst="rect">
            <a:avLst/>
          </a:prstGeom>
          <a:noFill/>
        </p:spPr>
        <p:txBody>
          <a:bodyPr wrap="square">
            <a:spAutoFit/>
          </a:bodyPr>
          <a:lstStyle/>
          <a:p>
            <a:pPr>
              <a:lnSpc>
                <a:spcPct val="90000"/>
              </a:lnSpc>
            </a:pPr>
            <a:endParaRPr lang="en-US" sz="72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pic>
        <p:nvPicPr>
          <p:cNvPr id="2" name="Picture 1" descr="A picture containing text, screenshot, font, parallel&#10;&#10;Description automatically generated">
            <a:extLst>
              <a:ext uri="{FF2B5EF4-FFF2-40B4-BE49-F238E27FC236}">
                <a16:creationId xmlns:a16="http://schemas.microsoft.com/office/drawing/2014/main" id="{424F556F-E622-4413-0458-63977DA9FAB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3418" t="8413" r="20211" b="65298"/>
          <a:stretch/>
        </p:blipFill>
        <p:spPr>
          <a:xfrm>
            <a:off x="1735015" y="573209"/>
            <a:ext cx="20562277" cy="7580191"/>
          </a:xfrm>
          <a:prstGeom prst="rect">
            <a:avLst/>
          </a:prstGeom>
          <a:ln>
            <a:solidFill>
              <a:schemeClr val="tx2">
                <a:lumMod val="50000"/>
              </a:schemeClr>
            </a:solidFill>
          </a:ln>
        </p:spPr>
      </p:pic>
      <p:sp>
        <p:nvSpPr>
          <p:cNvPr id="4" name="TextBox 3">
            <a:extLst>
              <a:ext uri="{FF2B5EF4-FFF2-40B4-BE49-F238E27FC236}">
                <a16:creationId xmlns:a16="http://schemas.microsoft.com/office/drawing/2014/main" id="{C3992737-4433-2F33-D4EC-BAF4982E2A3F}"/>
              </a:ext>
            </a:extLst>
          </p:cNvPr>
          <p:cNvSpPr txBox="1"/>
          <p:nvPr/>
        </p:nvSpPr>
        <p:spPr>
          <a:xfrm>
            <a:off x="1549400" y="8398639"/>
            <a:ext cx="20747892" cy="4524315"/>
          </a:xfrm>
          <a:prstGeom prst="rect">
            <a:avLst/>
          </a:prstGeom>
          <a:noFill/>
        </p:spPr>
        <p:txBody>
          <a:bodyPr wrap="square" rtlCol="0">
            <a:spAutoFit/>
          </a:bodyPr>
          <a:lstStyle/>
          <a:p>
            <a:pPr marL="571500" indent="-571500">
              <a:buFont typeface="Arial" panose="020B0604020202020204" pitchFamily="34" charset="0"/>
              <a:buChar char="•"/>
            </a:pPr>
            <a:r>
              <a:rPr lang="en-US" dirty="0">
                <a:latin typeface="Montserrat" panose="00000500000000000000" pitchFamily="2" charset="0"/>
              </a:rPr>
              <a:t>Plan for remaining estate tax</a:t>
            </a:r>
          </a:p>
          <a:p>
            <a:pPr marL="1485717" lvl="1" indent="-571500">
              <a:buFont typeface="Arial" panose="020B0604020202020204" pitchFamily="34" charset="0"/>
              <a:buChar char="•"/>
            </a:pPr>
            <a:r>
              <a:rPr lang="en-US" dirty="0">
                <a:latin typeface="Montserrat" panose="00000500000000000000" pitchFamily="2" charset="0"/>
              </a:rPr>
              <a:t>Borrow – Section 6166 or privately through banks</a:t>
            </a:r>
          </a:p>
          <a:p>
            <a:pPr marL="2399934" lvl="2" indent="-571500">
              <a:buFont typeface="Arial" panose="020B0604020202020204" pitchFamily="34" charset="0"/>
              <a:buChar char="•"/>
            </a:pPr>
            <a:r>
              <a:rPr lang="en-US" dirty="0">
                <a:latin typeface="Montserrat" panose="00000500000000000000" pitchFamily="2" charset="0"/>
              </a:rPr>
              <a:t>35% of gross estate is business interests, defer estate tax for up to 14 years</a:t>
            </a:r>
          </a:p>
          <a:p>
            <a:pPr marL="2399934" lvl="2" indent="-571500">
              <a:buFont typeface="Arial" panose="020B0604020202020204" pitchFamily="34" charset="0"/>
              <a:buChar char="•"/>
            </a:pPr>
            <a:r>
              <a:rPr lang="en-US" dirty="0">
                <a:latin typeface="Montserrat" panose="00000500000000000000" pitchFamily="2" charset="0"/>
              </a:rPr>
              <a:t>Interest only for the first four years. Lien on the company</a:t>
            </a:r>
          </a:p>
          <a:p>
            <a:pPr marL="1485717" lvl="1" indent="-571500">
              <a:buFont typeface="Arial" panose="020B0604020202020204" pitchFamily="34" charset="0"/>
              <a:buChar char="•"/>
            </a:pPr>
            <a:r>
              <a:rPr lang="en-US" dirty="0">
                <a:latin typeface="Montserrat" panose="00000500000000000000" pitchFamily="2" charset="0"/>
              </a:rPr>
              <a:t>Increase life insurance</a:t>
            </a:r>
          </a:p>
          <a:p>
            <a:pPr marL="1485717" lvl="1" indent="-571500">
              <a:buFont typeface="Arial" panose="020B0604020202020204" pitchFamily="34" charset="0"/>
              <a:buChar char="•"/>
            </a:pPr>
            <a:r>
              <a:rPr lang="en-US" dirty="0">
                <a:latin typeface="Montserrat" panose="00000500000000000000" pitchFamily="2" charset="0"/>
              </a:rPr>
              <a:t>Sell assets/sinking fund</a:t>
            </a:r>
          </a:p>
          <a:p>
            <a:pPr marL="2399934" lvl="2" indent="-571500">
              <a:buFont typeface="Arial" panose="020B0604020202020204" pitchFamily="34" charset="0"/>
              <a:buChar char="•"/>
            </a:pPr>
            <a:endParaRPr lang="en-US" dirty="0">
              <a:latin typeface="Montserrat" panose="00000500000000000000" pitchFamily="2" charset="0"/>
            </a:endParaRPr>
          </a:p>
          <a:p>
            <a:pPr marL="2399934" lvl="2" indent="-571500">
              <a:buFont typeface="Arial" panose="020B0604020202020204" pitchFamily="34" charset="0"/>
              <a:buChar char="•"/>
            </a:pPr>
            <a:endParaRPr lang="en-US" dirty="0">
              <a:latin typeface="Montserrat" panose="00000500000000000000" pitchFamily="2" charset="0"/>
            </a:endParaRPr>
          </a:p>
        </p:txBody>
      </p:sp>
    </p:spTree>
    <p:extLst>
      <p:ext uri="{BB962C8B-B14F-4D97-AF65-F5344CB8AC3E}">
        <p14:creationId xmlns:p14="http://schemas.microsoft.com/office/powerpoint/2010/main" val="2140534783"/>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4941277" y="11033346"/>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QUESTIONS</a:t>
            </a:r>
          </a:p>
        </p:txBody>
      </p:sp>
      <p:pic>
        <p:nvPicPr>
          <p:cNvPr id="4" name="Picture 3" descr="A picture containing microphone&#10;&#10;Description automatically generated">
            <a:extLst>
              <a:ext uri="{FF2B5EF4-FFF2-40B4-BE49-F238E27FC236}">
                <a16:creationId xmlns:a16="http://schemas.microsoft.com/office/drawing/2014/main" id="{CDFE13CC-067F-46FA-A4AB-0BDCEB6DC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8" name="TextBox 7">
            <a:extLst>
              <a:ext uri="{FF2B5EF4-FFF2-40B4-BE49-F238E27FC236}">
                <a16:creationId xmlns:a16="http://schemas.microsoft.com/office/drawing/2014/main" id="{B5480160-EB45-47FE-A333-D8A5543224D0}"/>
              </a:ext>
            </a:extLst>
          </p:cNvPr>
          <p:cNvSpPr txBox="1"/>
          <p:nvPr/>
        </p:nvSpPr>
        <p:spPr>
          <a:xfrm>
            <a:off x="515327" y="10587869"/>
            <a:ext cx="23499396" cy="2862322"/>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Example 3:  Estate plan for client with little to no liquid assets</a:t>
            </a:r>
          </a:p>
        </p:txBody>
      </p:sp>
    </p:spTree>
    <p:custDataLst>
      <p:tags r:id="rId1"/>
    </p:custDataLst>
    <p:extLst>
      <p:ext uri="{BB962C8B-B14F-4D97-AF65-F5344CB8AC3E}">
        <p14:creationId xmlns:p14="http://schemas.microsoft.com/office/powerpoint/2010/main" val="3022775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9950450" cy="9981194"/>
          </a:xfrm>
          <a:prstGeom prst="rect">
            <a:avLst/>
          </a:prstGeom>
          <a:noFill/>
        </p:spPr>
        <p:txBody>
          <a:bodyPr wrap="square">
            <a:spAutoFit/>
          </a:bodyPr>
          <a:lstStyle/>
          <a:p>
            <a:pPr>
              <a:lnSpc>
                <a:spcPct val="90000"/>
              </a:lnSpc>
            </a:pPr>
            <a:r>
              <a:rPr lang="en-US" sz="6600" b="1" dirty="0">
                <a:solidFill>
                  <a:schemeClr val="accent6">
                    <a:lumMod val="10000"/>
                  </a:schemeClr>
                </a:solidFill>
                <a:latin typeface="Montserrat" panose="00000500000000000000" pitchFamily="2" charset="0"/>
                <a:ea typeface="Glypha 55 Roman" charset="0"/>
                <a:cs typeface="Arial" panose="020B0604020202020204" pitchFamily="34" charset="0"/>
              </a:rPr>
              <a:t>Example Profile</a:t>
            </a:r>
          </a:p>
          <a:p>
            <a:pPr>
              <a:lnSpc>
                <a:spcPct val="90000"/>
              </a:lnSpc>
            </a:pPr>
            <a:endParaRPr lang="en-US"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Married clients – both age 60</a:t>
            </a:r>
          </a:p>
          <a:p>
            <a:pPr marL="571500" indent="-571500">
              <a:lnSpc>
                <a:spcPct val="90000"/>
              </a:lnSpc>
              <a:buFont typeface="Arial" panose="020B0604020202020204" pitchFamily="34" charset="0"/>
              <a:buChar char="•"/>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Invested in real estate and closely held businesses. Minimal cash on hand.</a:t>
            </a:r>
          </a:p>
          <a:p>
            <a:pPr>
              <a:lnSpc>
                <a:spcPct val="90000"/>
              </a:lnSpc>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In order to pay estate tax, would either need to borrow against business/real estate or sell. </a:t>
            </a:r>
          </a:p>
          <a:p>
            <a:pPr marL="571500" indent="-571500">
              <a:lnSpc>
                <a:spcPct val="90000"/>
              </a:lnSpc>
              <a:buFont typeface="Arial" panose="020B0604020202020204" pitchFamily="34" charset="0"/>
              <a:buChar char="•"/>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Priorities</a:t>
            </a:r>
          </a:p>
          <a:p>
            <a:pPr marL="1657167" lvl="1" indent="-742950">
              <a:lnSpc>
                <a:spcPct val="90000"/>
              </a:lnSpc>
              <a:buFont typeface="+mj-lt"/>
              <a:buAutoNum type="arabicPeriod"/>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Estate Tax Mitigation</a:t>
            </a:r>
          </a:p>
          <a:p>
            <a:pPr marL="1657167" lvl="1" indent="-742950">
              <a:lnSpc>
                <a:spcPct val="90000"/>
              </a:lnSpc>
              <a:buFont typeface="+mj-lt"/>
              <a:buAutoNum type="arabicPeriod"/>
            </a:pPr>
            <a:r>
              <a:rPr lang="en-US" b="1" dirty="0">
                <a:solidFill>
                  <a:schemeClr val="accent6">
                    <a:lumMod val="10000"/>
                  </a:schemeClr>
                </a:solidFill>
                <a:latin typeface="Montserrat" panose="00000500000000000000" pitchFamily="2" charset="0"/>
                <a:ea typeface="Glypha 55 Roman" charset="0"/>
                <a:cs typeface="Arial" panose="020B0604020202020204" pitchFamily="34" charset="0"/>
              </a:rPr>
              <a:t>Create liquidity to provide for estate tax liability</a:t>
            </a:r>
          </a:p>
          <a:p>
            <a:pPr marL="1657167" lvl="1" indent="-742950">
              <a:lnSpc>
                <a:spcPct val="90000"/>
              </a:lnSpc>
              <a:buFont typeface="+mj-lt"/>
              <a:buAutoNum type="arabicPeriod"/>
            </a:pPr>
            <a:endParaRPr lang="en-US"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pic>
        <p:nvPicPr>
          <p:cNvPr id="6" name="Picture 5" descr="A picture containing text, screenshot, font, number&#10;&#10;Description automatically generated">
            <a:extLst>
              <a:ext uri="{FF2B5EF4-FFF2-40B4-BE49-F238E27FC236}">
                <a16:creationId xmlns:a16="http://schemas.microsoft.com/office/drawing/2014/main" id="{5462B7E3-3115-659D-F5B3-BEE4B0D3010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5907" t="8388" r="28641" b="38415"/>
          <a:stretch/>
        </p:blipFill>
        <p:spPr>
          <a:xfrm>
            <a:off x="10714892" y="797169"/>
            <a:ext cx="11676185" cy="9519139"/>
          </a:xfrm>
          <a:prstGeom prst="rect">
            <a:avLst/>
          </a:prstGeom>
        </p:spPr>
      </p:pic>
    </p:spTree>
    <p:extLst>
      <p:ext uri="{BB962C8B-B14F-4D97-AF65-F5344CB8AC3E}">
        <p14:creationId xmlns:p14="http://schemas.microsoft.com/office/powerpoint/2010/main" val="3993920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21706742" cy="13606802"/>
          </a:xfrm>
          <a:prstGeom prst="rect">
            <a:avLst/>
          </a:prstGeom>
          <a:noFill/>
        </p:spPr>
        <p:txBody>
          <a:bodyPr wrap="square">
            <a:spAutoFit/>
          </a:bodyPr>
          <a:lstStyle/>
          <a:p>
            <a:pPr>
              <a:lnSpc>
                <a:spcPct val="90000"/>
              </a:lnSpc>
            </a:pPr>
            <a:r>
              <a:rPr lang="en-US" sz="6600" b="1" dirty="0">
                <a:solidFill>
                  <a:schemeClr val="accent6">
                    <a:lumMod val="10000"/>
                  </a:schemeClr>
                </a:solidFill>
                <a:latin typeface="Montserrat" panose="00000500000000000000" pitchFamily="2" charset="0"/>
                <a:ea typeface="Glypha 55 Roman" charset="0"/>
                <a:cs typeface="Arial" panose="020B0604020202020204" pitchFamily="34" charset="0"/>
              </a:rPr>
              <a:t>Solution:</a:t>
            </a:r>
          </a:p>
          <a:p>
            <a:pPr>
              <a:lnSpc>
                <a:spcPct val="90000"/>
              </a:lnSpc>
            </a:pPr>
            <a:endParaRPr lang="en-US" sz="24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a:lnSpc>
                <a:spcPct val="90000"/>
              </a:lnSpc>
            </a:pPr>
            <a:r>
              <a:rPr lang="en-US" sz="6000" dirty="0">
                <a:latin typeface="Montserrat" panose="00000500000000000000" pitchFamily="2" charset="0"/>
              </a:rPr>
              <a:t>Irrevocable Life Insurance Trust (ILIT)</a:t>
            </a:r>
          </a:p>
          <a:p>
            <a:pPr>
              <a:lnSpc>
                <a:spcPct val="90000"/>
              </a:lnSpc>
            </a:pPr>
            <a:endParaRPr lang="en-US" sz="24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r>
              <a:rPr lang="en-US" sz="4000" b="1" dirty="0">
                <a:latin typeface="Montserrat" panose="00000500000000000000" pitchFamily="2" charset="0"/>
                <a:cs typeface="Times New Roman" panose="02020603050405020304" pitchFamily="18" charset="0"/>
              </a:rPr>
              <a:t>What is it?</a:t>
            </a:r>
          </a:p>
          <a:p>
            <a:endParaRPr lang="en-US" sz="2400" b="1" dirty="0">
              <a:latin typeface="Montserrat" panose="00000500000000000000" pitchFamily="2" charset="0"/>
              <a:cs typeface="Times New Roman" panose="02020603050405020304" pitchFamily="18" charset="0"/>
            </a:endParaRPr>
          </a:p>
          <a:p>
            <a:pPr lvl="1"/>
            <a:r>
              <a:rPr lang="en-US" sz="4400" dirty="0">
                <a:latin typeface="Montserrat" panose="00000500000000000000" pitchFamily="2" charset="0"/>
                <a:cs typeface="Times New Roman" panose="02020603050405020304" pitchFamily="18" charset="0"/>
              </a:rPr>
              <a:t>An irrevocable trust that is designed to be the owner and beneficiary of a life insurance policy. The trust controls the management and distribution of the life insurance proceeds.</a:t>
            </a:r>
          </a:p>
          <a:p>
            <a:pPr lvl="1"/>
            <a:endParaRPr lang="en-US" sz="4400" dirty="0">
              <a:latin typeface="Montserrat" panose="00000500000000000000" pitchFamily="2" charset="0"/>
              <a:cs typeface="Times New Roman" panose="02020603050405020304" pitchFamily="18" charset="0"/>
            </a:endParaRPr>
          </a:p>
          <a:p>
            <a:pPr lvl="1"/>
            <a:r>
              <a:rPr lang="en-US" sz="4400" dirty="0">
                <a:latin typeface="Montserrat" panose="00000500000000000000" pitchFamily="2" charset="0"/>
                <a:cs typeface="Times New Roman" panose="02020603050405020304" pitchFamily="18" charset="0"/>
              </a:rPr>
              <a:t>Typically designed as a Crummey trust. Insurance policy premiums are commonly funded with annual exclusion gifts. They may, however, also be funded through loans in private split dollar arrangements, or by cash generated by other assets owned within the trust.</a:t>
            </a:r>
          </a:p>
          <a:p>
            <a:pPr lvl="1"/>
            <a:endParaRPr lang="en-US" sz="4400" dirty="0">
              <a:latin typeface="Montserrat" panose="00000500000000000000" pitchFamily="2" charset="0"/>
              <a:cs typeface="Times New Roman" panose="02020603050405020304" pitchFamily="18" charset="0"/>
            </a:endParaRPr>
          </a:p>
          <a:p>
            <a:pPr lvl="1"/>
            <a:r>
              <a:rPr lang="en-US" sz="4400" dirty="0">
                <a:latin typeface="Montserrat" panose="00000500000000000000" pitchFamily="2" charset="0"/>
                <a:cs typeface="Times New Roman" panose="02020603050405020304" pitchFamily="18" charset="0"/>
              </a:rPr>
              <a:t>Often used to provide liquidity to an estate. This liquidity may ultimately be used to pay estate taxes, or equalize the inheritances among a group of beneficiaries.</a:t>
            </a:r>
          </a:p>
          <a:p>
            <a:pPr>
              <a:lnSpc>
                <a:spcPct val="90000"/>
              </a:lnSpc>
            </a:pPr>
            <a:endParaRPr lang="en-US" sz="72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spTree>
    <p:extLst>
      <p:ext uri="{BB962C8B-B14F-4D97-AF65-F5344CB8AC3E}">
        <p14:creationId xmlns:p14="http://schemas.microsoft.com/office/powerpoint/2010/main" val="1852583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F6982BE-6D01-D9DB-7011-362C24BE3996}"/>
              </a:ext>
            </a:extLst>
          </p:cNvPr>
          <p:cNvSpPr txBox="1"/>
          <p:nvPr/>
        </p:nvSpPr>
        <p:spPr>
          <a:xfrm>
            <a:off x="14540432" y="1161377"/>
            <a:ext cx="9291975" cy="4524315"/>
          </a:xfrm>
          <a:prstGeom prst="rect">
            <a:avLst/>
          </a:prstGeom>
          <a:noFill/>
        </p:spPr>
        <p:txBody>
          <a:bodyPr wrap="square" rtlCol="0">
            <a:spAutoFit/>
          </a:bodyPr>
          <a:lstStyle/>
          <a:p>
            <a:endParaRPr lang="en-US" dirty="0"/>
          </a:p>
          <a:p>
            <a:r>
              <a:rPr lang="en-US" dirty="0">
                <a:latin typeface="Montserrat" panose="00000500000000000000" pitchFamily="2" charset="0"/>
              </a:rPr>
              <a:t>* Watch out for “Unholy trinity” or “Goodman trap”.</a:t>
            </a:r>
          </a:p>
          <a:p>
            <a:pPr marL="571500" indent="-571500">
              <a:buFont typeface="Arial" panose="020B0604020202020204" pitchFamily="34" charset="0"/>
              <a:buChar char="•"/>
            </a:pPr>
            <a:endParaRPr lang="en-US" dirty="0">
              <a:latin typeface="Montserrat" panose="00000500000000000000" pitchFamily="2" charset="0"/>
            </a:endParaRPr>
          </a:p>
          <a:p>
            <a:r>
              <a:rPr lang="en-US" dirty="0">
                <a:latin typeface="Montserrat" panose="00000500000000000000" pitchFamily="2" charset="0"/>
              </a:rPr>
              <a:t>** Be mindful of transfer for value rules</a:t>
            </a: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endParaRPr lang="en-US" dirty="0">
              <a:latin typeface="Montserrat" panose="00000500000000000000" pitchFamily="2" charset="0"/>
            </a:endParaRPr>
          </a:p>
        </p:txBody>
      </p:sp>
      <p:sp>
        <p:nvSpPr>
          <p:cNvPr id="2" name="Rectangle 1">
            <a:extLst>
              <a:ext uri="{FF2B5EF4-FFF2-40B4-BE49-F238E27FC236}">
                <a16:creationId xmlns:a16="http://schemas.microsoft.com/office/drawing/2014/main" id="{144531DB-382C-EECC-E0B8-D9559EF689B8}"/>
              </a:ext>
            </a:extLst>
          </p:cNvPr>
          <p:cNvSpPr/>
          <p:nvPr/>
        </p:nvSpPr>
        <p:spPr>
          <a:xfrm>
            <a:off x="678723" y="1698020"/>
            <a:ext cx="4643553" cy="2002183"/>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ontserrat" panose="00000500000000000000" pitchFamily="2" charset="0"/>
                <a:cs typeface="Times New Roman" panose="02020603050405020304" pitchFamily="18" charset="0"/>
              </a:rPr>
              <a:t>GRANTOR(S)</a:t>
            </a: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Determines the terms of the ILIT and selects Trustee(s).</a:t>
            </a:r>
          </a:p>
          <a:p>
            <a:endParaRPr lang="en-US" sz="1200" dirty="0"/>
          </a:p>
        </p:txBody>
      </p:sp>
      <p:sp>
        <p:nvSpPr>
          <p:cNvPr id="3" name="Rectangle 2">
            <a:extLst>
              <a:ext uri="{FF2B5EF4-FFF2-40B4-BE49-F238E27FC236}">
                <a16:creationId xmlns:a16="http://schemas.microsoft.com/office/drawing/2014/main" id="{13CC2D2A-E936-F4EA-5516-6B1628EA53B9}"/>
              </a:ext>
            </a:extLst>
          </p:cNvPr>
          <p:cNvSpPr/>
          <p:nvPr/>
        </p:nvSpPr>
        <p:spPr>
          <a:xfrm>
            <a:off x="600312" y="4091354"/>
            <a:ext cx="4721965" cy="1594337"/>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ontserrat" panose="00000500000000000000" pitchFamily="2" charset="0"/>
                <a:cs typeface="Times New Roman" panose="02020603050405020304" pitchFamily="18" charset="0"/>
              </a:rPr>
              <a:t>GIFT / Estate Tax</a:t>
            </a:r>
            <a:endParaRPr lang="en-US" sz="1400" dirty="0">
              <a:latin typeface="Montserrat" panose="00000500000000000000" pitchFamily="2" charset="0"/>
              <a:cs typeface="Times New Roman" panose="02020603050405020304" pitchFamily="18" charset="0"/>
            </a:endParaRPr>
          </a:p>
          <a:p>
            <a:pPr marL="171450" indent="-171450">
              <a:buFont typeface="Garamond" panose="02020404030301010803" pitchFamily="18" charset="0"/>
              <a:buChar char="›"/>
            </a:pPr>
            <a:endParaRPr lang="en-US" sz="200" dirty="0">
              <a:latin typeface="Montserrat" panose="00000500000000000000"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FDC7BD31-7CDE-7226-E19F-2364AA36D287}"/>
              </a:ext>
            </a:extLst>
          </p:cNvPr>
          <p:cNvSpPr/>
          <p:nvPr/>
        </p:nvSpPr>
        <p:spPr>
          <a:xfrm>
            <a:off x="600312" y="6060833"/>
            <a:ext cx="4721965" cy="1371598"/>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a:p>
            <a:pPr algn="ctr"/>
            <a:r>
              <a:rPr lang="en-US" sz="4400" b="1" dirty="0">
                <a:latin typeface="Montserrat" panose="00000500000000000000" pitchFamily="2" charset="0"/>
                <a:cs typeface="Times New Roman" panose="02020603050405020304" pitchFamily="18" charset="0"/>
              </a:rPr>
              <a:t>INCOME TAX</a:t>
            </a:r>
          </a:p>
          <a:p>
            <a:pPr algn="ctr"/>
            <a:endParaRPr lang="en-US" sz="1200" dirty="0"/>
          </a:p>
        </p:txBody>
      </p:sp>
      <p:sp>
        <p:nvSpPr>
          <p:cNvPr id="5" name="Rectangle 4">
            <a:extLst>
              <a:ext uri="{FF2B5EF4-FFF2-40B4-BE49-F238E27FC236}">
                <a16:creationId xmlns:a16="http://schemas.microsoft.com/office/drawing/2014/main" id="{5F7AE759-D879-609E-1C62-9357EEEF7F00}"/>
              </a:ext>
            </a:extLst>
          </p:cNvPr>
          <p:cNvSpPr/>
          <p:nvPr/>
        </p:nvSpPr>
        <p:spPr>
          <a:xfrm>
            <a:off x="600312" y="7818314"/>
            <a:ext cx="9091973" cy="3897562"/>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 </a:t>
            </a:r>
          </a:p>
          <a:p>
            <a:pPr algn="ctr"/>
            <a:r>
              <a:rPr lang="en-US" sz="5400" b="1" dirty="0">
                <a:latin typeface="Montserrat" panose="00000500000000000000" pitchFamily="2" charset="0"/>
                <a:cs typeface="Times New Roman" panose="02020603050405020304" pitchFamily="18" charset="0"/>
              </a:rPr>
              <a:t>Considerations</a:t>
            </a: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The policy death benefit will be includable in the grantor’s taxable estate if they don’t survive three years from the transfer date</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A form 712  may be requested from the insurance company to determine gift value of a policy</a:t>
            </a:r>
          </a:p>
          <a:p>
            <a:endParaRPr lang="en-US" b="1" dirty="0"/>
          </a:p>
          <a:p>
            <a:pPr marL="171450" indent="-171450">
              <a:buFont typeface="Garamond" panose="02020404030301010803" pitchFamily="18" charset="0"/>
              <a:buChar char="›"/>
            </a:pPr>
            <a:endParaRPr lang="en-US" dirty="0"/>
          </a:p>
        </p:txBody>
      </p:sp>
      <p:sp>
        <p:nvSpPr>
          <p:cNvPr id="6" name="TextBox 5">
            <a:extLst>
              <a:ext uri="{FF2B5EF4-FFF2-40B4-BE49-F238E27FC236}">
                <a16:creationId xmlns:a16="http://schemas.microsoft.com/office/drawing/2014/main" id="{D96424B1-74A7-0543-56D2-EC276701498F}"/>
              </a:ext>
            </a:extLst>
          </p:cNvPr>
          <p:cNvSpPr txBox="1"/>
          <p:nvPr/>
        </p:nvSpPr>
        <p:spPr>
          <a:xfrm>
            <a:off x="5494970" y="1694902"/>
            <a:ext cx="3937711" cy="830997"/>
          </a:xfrm>
          <a:prstGeom prst="rect">
            <a:avLst/>
          </a:prstGeom>
          <a:noFill/>
        </p:spPr>
        <p:txBody>
          <a:bodyPr wrap="square" rtlCol="0">
            <a:spAutoFit/>
          </a:bodyPr>
          <a:lstStyle/>
          <a:p>
            <a:pPr algn="ctr"/>
            <a:r>
              <a:rPr lang="en-US" sz="2400" dirty="0">
                <a:latin typeface="Montserrat" panose="00000500000000000000" pitchFamily="2" charset="0"/>
                <a:cs typeface="Times New Roman" panose="02020603050405020304" pitchFamily="18" charset="0"/>
              </a:rPr>
              <a:t>Policy is transferred into or purchased by the ILIT  </a:t>
            </a:r>
            <a:endParaRPr lang="en-US" sz="4800" dirty="0">
              <a:latin typeface="Montserrat" panose="00000500000000000000" pitchFamily="2" charset="0"/>
              <a:cs typeface="Times New Roman" panose="02020603050405020304" pitchFamily="18" charset="0"/>
            </a:endParaRPr>
          </a:p>
        </p:txBody>
      </p:sp>
      <p:sp>
        <p:nvSpPr>
          <p:cNvPr id="7" name="Rectangle 6">
            <a:extLst>
              <a:ext uri="{FF2B5EF4-FFF2-40B4-BE49-F238E27FC236}">
                <a16:creationId xmlns:a16="http://schemas.microsoft.com/office/drawing/2014/main" id="{B6CD045A-AC36-B90B-B838-6D701ED89750}"/>
              </a:ext>
            </a:extLst>
          </p:cNvPr>
          <p:cNvSpPr/>
          <p:nvPr/>
        </p:nvSpPr>
        <p:spPr>
          <a:xfrm>
            <a:off x="10055692" y="1694901"/>
            <a:ext cx="4344678" cy="10020975"/>
          </a:xfrm>
          <a:prstGeom prst="rect">
            <a:avLst/>
          </a:prstGeom>
          <a:solidFill>
            <a:srgbClr val="0E35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Montserrat" panose="00000500000000000000" pitchFamily="2" charset="0"/>
                <a:cs typeface="Times New Roman" panose="02020603050405020304" pitchFamily="18" charset="0"/>
              </a:rPr>
              <a:t>ILIT</a:t>
            </a: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Policy(</a:t>
            </a:r>
            <a:r>
              <a:rPr lang="en-US" sz="2400" dirty="0" err="1">
                <a:latin typeface="Montserrat" panose="00000500000000000000" pitchFamily="2" charset="0"/>
                <a:cs typeface="Times New Roman" panose="02020603050405020304" pitchFamily="18" charset="0"/>
              </a:rPr>
              <a:t>ies</a:t>
            </a:r>
            <a:r>
              <a:rPr lang="en-US" sz="2400" dirty="0">
                <a:latin typeface="Montserrat" panose="00000500000000000000" pitchFamily="2" charset="0"/>
                <a:cs typeface="Times New Roman" panose="02020603050405020304" pitchFamily="18" charset="0"/>
              </a:rPr>
              <a:t>) are owned by and pay to the ILIT</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Policy(</a:t>
            </a:r>
            <a:r>
              <a:rPr lang="en-US" sz="2400" dirty="0" err="1">
                <a:latin typeface="Montserrat" panose="00000500000000000000" pitchFamily="2" charset="0"/>
                <a:cs typeface="Times New Roman" panose="02020603050405020304" pitchFamily="18" charset="0"/>
              </a:rPr>
              <a:t>ies</a:t>
            </a:r>
            <a:r>
              <a:rPr lang="en-US" sz="2400" dirty="0">
                <a:latin typeface="Montserrat" panose="00000500000000000000" pitchFamily="2" charset="0"/>
                <a:cs typeface="Times New Roman" panose="02020603050405020304" pitchFamily="18" charset="0"/>
              </a:rPr>
              <a:t>) may insure one person or two.</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Multiple policies may be owned by the same trust.</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r>
              <a:rPr lang="en-US" sz="2400" dirty="0">
                <a:latin typeface="Montserrat" panose="00000500000000000000" pitchFamily="2" charset="0"/>
                <a:cs typeface="Times New Roman" panose="02020603050405020304" pitchFamily="18" charset="0"/>
              </a:rPr>
              <a:t>Trust provisions control the management / distribution of insurance policy proceeds.</a:t>
            </a: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Arial" panose="020B0604020202020204" pitchFamily="34" charset="0"/>
              <a:buChar char="•"/>
            </a:pPr>
            <a:endParaRPr lang="en-US" sz="2400" dirty="0">
              <a:latin typeface="Montserrat" panose="00000500000000000000" pitchFamily="2" charset="0"/>
              <a:cs typeface="Times New Roman" panose="02020603050405020304" pitchFamily="18" charset="0"/>
            </a:endParaRPr>
          </a:p>
          <a:p>
            <a:pPr marL="285750" indent="-285750">
              <a:buFont typeface="Garamond" panose="02020404030301010803" pitchFamily="18" charset="0"/>
              <a:buChar char="›"/>
            </a:pPr>
            <a:endParaRPr lang="en-US" sz="1200" dirty="0"/>
          </a:p>
          <a:p>
            <a:pPr algn="ctr"/>
            <a:endParaRPr lang="en-US" dirty="0"/>
          </a:p>
        </p:txBody>
      </p:sp>
      <p:cxnSp>
        <p:nvCxnSpPr>
          <p:cNvPr id="9" name="Straight Arrow Connector 8">
            <a:extLst>
              <a:ext uri="{FF2B5EF4-FFF2-40B4-BE49-F238E27FC236}">
                <a16:creationId xmlns:a16="http://schemas.microsoft.com/office/drawing/2014/main" id="{899E9C1A-ECF1-52D7-E6AA-08738418CF47}"/>
              </a:ext>
            </a:extLst>
          </p:cNvPr>
          <p:cNvCxnSpPr>
            <a:cxnSpLocks/>
            <a:stCxn id="2" idx="3"/>
          </p:cNvCxnSpPr>
          <p:nvPr/>
        </p:nvCxnSpPr>
        <p:spPr>
          <a:xfrm flipV="1">
            <a:off x="5322276" y="2699111"/>
            <a:ext cx="469421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938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C170-A7B5-0DE9-CB04-A1FB03977ED4}"/>
              </a:ext>
            </a:extLst>
          </p:cNvPr>
          <p:cNvSpPr txBox="1"/>
          <p:nvPr/>
        </p:nvSpPr>
        <p:spPr>
          <a:xfrm>
            <a:off x="590550" y="573209"/>
            <a:ext cx="21706742" cy="2086725"/>
          </a:xfrm>
          <a:prstGeom prst="rect">
            <a:avLst/>
          </a:prstGeom>
          <a:noFill/>
        </p:spPr>
        <p:txBody>
          <a:bodyPr wrap="square">
            <a:spAutoFit/>
          </a:bodyPr>
          <a:lstStyle/>
          <a:p>
            <a:pPr>
              <a:lnSpc>
                <a:spcPct val="90000"/>
              </a:lnSpc>
            </a:pPr>
            <a:endParaRPr lang="en-US" sz="7200" b="1" dirty="0">
              <a:solidFill>
                <a:schemeClr val="accent6">
                  <a:lumMod val="10000"/>
                </a:schemeClr>
              </a:solidFill>
              <a:latin typeface="Montserrat" panose="00000500000000000000" pitchFamily="2" charset="0"/>
              <a:ea typeface="Glypha 55 Roman" charset="0"/>
              <a:cs typeface="Arial" panose="020B0604020202020204" pitchFamily="34" charset="0"/>
            </a:endParaRPr>
          </a:p>
          <a:p>
            <a:pPr marL="571500" indent="-571500">
              <a:lnSpc>
                <a:spcPct val="90000"/>
              </a:lnSpc>
              <a:buFont typeface="Arial" panose="020B0604020202020204" pitchFamily="34" charset="0"/>
              <a:buChar char="•"/>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a:p>
            <a:pPr>
              <a:lnSpc>
                <a:spcPct val="90000"/>
              </a:lnSpc>
            </a:pPr>
            <a:endParaRPr lang="en-US" sz="3600" b="1" dirty="0">
              <a:solidFill>
                <a:schemeClr val="accent6">
                  <a:lumMod val="10000"/>
                </a:schemeClr>
              </a:solidFill>
              <a:latin typeface="Arial" panose="020B0604020202020204" pitchFamily="34" charset="0"/>
              <a:ea typeface="Glypha 55 Roman" charset="0"/>
              <a:cs typeface="Arial" panose="020B0604020202020204" pitchFamily="34" charset="0"/>
            </a:endParaRPr>
          </a:p>
        </p:txBody>
      </p:sp>
      <p:pic>
        <p:nvPicPr>
          <p:cNvPr id="6" name="Picture 5" descr="A picture containing text, screenshot, number, parallel&#10;&#10;Description automatically generated">
            <a:extLst>
              <a:ext uri="{FF2B5EF4-FFF2-40B4-BE49-F238E27FC236}">
                <a16:creationId xmlns:a16="http://schemas.microsoft.com/office/drawing/2014/main" id="{364D0197-EE3E-F94F-DAA4-358102654BEE}"/>
              </a:ext>
            </a:extLst>
          </p:cNvPr>
          <p:cNvPicPr>
            <a:picLocks noChangeAspect="1"/>
          </p:cNvPicPr>
          <p:nvPr/>
        </p:nvPicPr>
        <p:blipFill rotWithShape="1">
          <a:blip r:embed="rId4">
            <a:extLst>
              <a:ext uri="{28A0092B-C50C-407E-A947-70E740481C1C}">
                <a14:useLocalDpi xmlns:a14="http://schemas.microsoft.com/office/drawing/2010/main" val="0"/>
              </a:ext>
            </a:extLst>
          </a:blip>
          <a:srcRect l="5418" t="13193" r="7153" b="32109"/>
          <a:stretch/>
        </p:blipFill>
        <p:spPr>
          <a:xfrm>
            <a:off x="1353526" y="536818"/>
            <a:ext cx="16043519" cy="11567512"/>
          </a:xfrm>
          <a:prstGeom prst="rect">
            <a:avLst/>
          </a:prstGeom>
        </p:spPr>
      </p:pic>
      <p:sp>
        <p:nvSpPr>
          <p:cNvPr id="7" name="TextBox 6">
            <a:extLst>
              <a:ext uri="{FF2B5EF4-FFF2-40B4-BE49-F238E27FC236}">
                <a16:creationId xmlns:a16="http://schemas.microsoft.com/office/drawing/2014/main" id="{AB620A25-0216-DEFB-85FE-C15BCE729697}"/>
              </a:ext>
            </a:extLst>
          </p:cNvPr>
          <p:cNvSpPr txBox="1"/>
          <p:nvPr/>
        </p:nvSpPr>
        <p:spPr>
          <a:xfrm>
            <a:off x="17651305" y="1652533"/>
            <a:ext cx="5583834" cy="10618291"/>
          </a:xfrm>
          <a:prstGeom prst="rect">
            <a:avLst/>
          </a:prstGeom>
          <a:noFill/>
        </p:spPr>
        <p:txBody>
          <a:bodyPr wrap="square" rtlCol="0">
            <a:spAutoFit/>
          </a:bodyPr>
          <a:lstStyle/>
          <a:p>
            <a:r>
              <a:rPr lang="en-US" dirty="0">
                <a:latin typeface="Montserrat" panose="00000500000000000000" pitchFamily="2" charset="0"/>
              </a:rPr>
              <a:t>Example Facts</a:t>
            </a:r>
          </a:p>
          <a:p>
            <a:endParaRPr lang="en-US" dirty="0">
              <a:latin typeface="Montserrat" panose="00000500000000000000" pitchFamily="2" charset="0"/>
            </a:endParaRPr>
          </a:p>
          <a:p>
            <a:pPr marL="571500" indent="-571500">
              <a:buFont typeface="Arial" panose="020B0604020202020204" pitchFamily="34" charset="0"/>
              <a:buChar char="•"/>
            </a:pPr>
            <a:r>
              <a:rPr lang="en-US" dirty="0">
                <a:latin typeface="Montserrat" panose="00000500000000000000" pitchFamily="2" charset="0"/>
              </a:rPr>
              <a:t>Policy death benefit is paid at the last to die of the insureds</a:t>
            </a: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r>
              <a:rPr lang="en-US" dirty="0">
                <a:latin typeface="Montserrat" panose="00000500000000000000" pitchFamily="2" charset="0"/>
              </a:rPr>
              <a:t>10 annual premiums of $28,909 to guarantee policy for life.</a:t>
            </a: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r>
              <a:rPr lang="en-US" dirty="0">
                <a:latin typeface="Montserrat" panose="00000500000000000000" pitchFamily="2" charset="0"/>
              </a:rPr>
              <a:t>4% after-tax IRR on death benefit at age 95 for both individuals</a:t>
            </a: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endParaRPr lang="en-US" dirty="0">
              <a:latin typeface="Montserrat" panose="00000500000000000000" pitchFamily="2" charset="0"/>
            </a:endParaRPr>
          </a:p>
          <a:p>
            <a:pPr marL="571500" indent="-571500">
              <a:buFont typeface="Arial" panose="020B0604020202020204" pitchFamily="34" charset="0"/>
              <a:buChar char="•"/>
            </a:pPr>
            <a:endParaRPr lang="en-US" dirty="0">
              <a:latin typeface="Montserrat" panose="00000500000000000000" pitchFamily="2" charset="0"/>
            </a:endParaRPr>
          </a:p>
        </p:txBody>
      </p:sp>
    </p:spTree>
    <p:extLst>
      <p:ext uri="{BB962C8B-B14F-4D97-AF65-F5344CB8AC3E}">
        <p14:creationId xmlns:p14="http://schemas.microsoft.com/office/powerpoint/2010/main" val="2654080689"/>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4941277" y="11033346"/>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QUESTIONS</a:t>
            </a:r>
          </a:p>
        </p:txBody>
      </p:sp>
      <p:pic>
        <p:nvPicPr>
          <p:cNvPr id="4" name="Picture 3" descr="A picture containing microphone&#10;&#10;Description automatically generated">
            <a:extLst>
              <a:ext uri="{FF2B5EF4-FFF2-40B4-BE49-F238E27FC236}">
                <a16:creationId xmlns:a16="http://schemas.microsoft.com/office/drawing/2014/main" id="{CDFE13CC-067F-46FA-A4AB-0BDCEB6DC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8" name="TextBox 7">
            <a:extLst>
              <a:ext uri="{FF2B5EF4-FFF2-40B4-BE49-F238E27FC236}">
                <a16:creationId xmlns:a16="http://schemas.microsoft.com/office/drawing/2014/main" id="{B5480160-EB45-47FE-A333-D8A5543224D0}"/>
              </a:ext>
            </a:extLst>
          </p:cNvPr>
          <p:cNvSpPr txBox="1"/>
          <p:nvPr/>
        </p:nvSpPr>
        <p:spPr>
          <a:xfrm>
            <a:off x="5093677" y="10587869"/>
            <a:ext cx="18921046" cy="2862322"/>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	KEEP ESTATE PLANNING TOP OF MIND FOR CLIENTS</a:t>
            </a:r>
          </a:p>
        </p:txBody>
      </p:sp>
    </p:spTree>
    <p:custDataLst>
      <p:tags r:id="rId1"/>
    </p:custDataLst>
    <p:extLst>
      <p:ext uri="{BB962C8B-B14F-4D97-AF65-F5344CB8AC3E}">
        <p14:creationId xmlns:p14="http://schemas.microsoft.com/office/powerpoint/2010/main" val="1458232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5A7E67-24B6-4A44-AB84-A334ACCBEC06}"/>
              </a:ext>
            </a:extLst>
          </p:cNvPr>
          <p:cNvSpPr txBox="1"/>
          <p:nvPr/>
        </p:nvSpPr>
        <p:spPr>
          <a:xfrm>
            <a:off x="10994799" y="722611"/>
            <a:ext cx="2382063" cy="1006429"/>
          </a:xfrm>
          <a:prstGeom prst="rect">
            <a:avLst/>
          </a:prstGeom>
          <a:noFill/>
        </p:spPr>
        <p:txBody>
          <a:bodyPr wrap="none" rtlCol="0">
            <a:spAutoFit/>
          </a:bodyPr>
          <a:lstStyle/>
          <a:p>
            <a:pPr algn="ctr">
              <a:lnSpc>
                <a:spcPct val="90000"/>
              </a:lnSpc>
            </a:pPr>
            <a:r>
              <a:rPr lang="en-US" sz="6600" b="1" dirty="0">
                <a:solidFill>
                  <a:schemeClr val="accent6">
                    <a:lumMod val="10000"/>
                  </a:schemeClr>
                </a:solidFill>
                <a:latin typeface="Arial" panose="020B0604020202020204" pitchFamily="34" charset="0"/>
                <a:ea typeface="Glypha 55 Roman" charset="0"/>
                <a:cs typeface="Arial" panose="020B0604020202020204" pitchFamily="34" charset="0"/>
              </a:rPr>
              <a:t>Tools</a:t>
            </a:r>
          </a:p>
        </p:txBody>
      </p:sp>
      <p:sp>
        <p:nvSpPr>
          <p:cNvPr id="6" name="TextBox 5">
            <a:extLst>
              <a:ext uri="{FF2B5EF4-FFF2-40B4-BE49-F238E27FC236}">
                <a16:creationId xmlns:a16="http://schemas.microsoft.com/office/drawing/2014/main" id="{67B0B61C-6AEB-4226-9422-C8F802812B4D}"/>
              </a:ext>
            </a:extLst>
          </p:cNvPr>
          <p:cNvSpPr txBox="1"/>
          <p:nvPr/>
        </p:nvSpPr>
        <p:spPr>
          <a:xfrm>
            <a:off x="1513820" y="2383122"/>
            <a:ext cx="20285242" cy="5078313"/>
          </a:xfrm>
          <a:prstGeom prst="rect">
            <a:avLst/>
          </a:prstGeom>
          <a:noFill/>
        </p:spPr>
        <p:txBody>
          <a:bodyPr wrap="square">
            <a:spAutoFit/>
          </a:bodyPr>
          <a:lstStyle/>
          <a:p>
            <a:pPr marL="571500" indent="-571500">
              <a:buFont typeface="Arial" panose="020B0604020202020204" pitchFamily="34" charset="0"/>
              <a:buChar char="•"/>
            </a:pPr>
            <a:r>
              <a:rPr lang="en-US" sz="3600" dirty="0" err="1">
                <a:solidFill>
                  <a:srgbClr val="2C3744"/>
                </a:solidFill>
                <a:latin typeface="Arial" panose="020B0604020202020204" pitchFamily="34" charset="0"/>
                <a:cs typeface="Arial" panose="020B0604020202020204" pitchFamily="34" charset="0"/>
              </a:rPr>
              <a:t>MyRehmann</a:t>
            </a:r>
            <a:r>
              <a:rPr lang="en-US" sz="3600" dirty="0">
                <a:solidFill>
                  <a:srgbClr val="2C3744"/>
                </a:solidFill>
                <a:latin typeface="Arial" panose="020B0604020202020204" pitchFamily="34" charset="0"/>
                <a:cs typeface="Arial" panose="020B0604020202020204" pitchFamily="34" charset="0"/>
              </a:rPr>
              <a:t> Tools coming soon….</a:t>
            </a:r>
          </a:p>
          <a:p>
            <a:endParaRPr lang="en-US" sz="3600" dirty="0">
              <a:solidFill>
                <a:srgbClr val="2C3744"/>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dirty="0">
                <a:solidFill>
                  <a:srgbClr val="2C3744"/>
                </a:solidFill>
                <a:latin typeface="Arial" panose="020B0604020202020204" pitchFamily="34" charset="0"/>
                <a:cs typeface="Arial" panose="020B0604020202020204" pitchFamily="34" charset="0"/>
              </a:rPr>
              <a:t>Annual agenda that includes estate planning needs and any family or life changes that we should be aware of</a:t>
            </a:r>
          </a:p>
          <a:p>
            <a:endParaRPr lang="en-US" dirty="0">
              <a:solidFill>
                <a:srgbClr val="2C3744"/>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dirty="0">
                <a:solidFill>
                  <a:srgbClr val="2C3744"/>
                </a:solidFill>
                <a:latin typeface="Arial" panose="020B0604020202020204" pitchFamily="34" charset="0"/>
                <a:cs typeface="Arial" panose="020B0604020202020204" pitchFamily="34" charset="0"/>
              </a:rPr>
              <a:t>Direct clients to our web content (articles, blogs, videos)</a:t>
            </a:r>
          </a:p>
          <a:p>
            <a:endParaRPr lang="en-US" dirty="0">
              <a:solidFill>
                <a:srgbClr val="2C3744"/>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dirty="0">
                <a:solidFill>
                  <a:srgbClr val="2C3744"/>
                </a:solidFill>
                <a:latin typeface="Arial" panose="020B0604020202020204" pitchFamily="34" charset="0"/>
                <a:cs typeface="Arial" panose="020B0604020202020204" pitchFamily="34" charset="0"/>
              </a:rPr>
              <a:t>Bring in or consult with a team specialist </a:t>
            </a:r>
          </a:p>
          <a:p>
            <a:pPr marL="571500" indent="-571500">
              <a:buFont typeface="Arial" panose="020B0604020202020204" pitchFamily="34" charset="0"/>
              <a:buChar char="•"/>
            </a:pPr>
            <a:endParaRPr lang="en-US" sz="3600" dirty="0">
              <a:solidFill>
                <a:srgbClr val="2C3744"/>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916839C-5A01-11C0-7938-35704C93A491}"/>
              </a:ext>
            </a:extLst>
          </p:cNvPr>
          <p:cNvSpPr txBox="1"/>
          <p:nvPr/>
        </p:nvSpPr>
        <p:spPr>
          <a:xfrm>
            <a:off x="2046204" y="10131067"/>
            <a:ext cx="20285242" cy="2123658"/>
          </a:xfrm>
          <a:prstGeom prst="rect">
            <a:avLst/>
          </a:prstGeom>
          <a:noFill/>
        </p:spPr>
        <p:txBody>
          <a:bodyPr wrap="square" rtlCol="0">
            <a:spAutoFit/>
          </a:bodyPr>
          <a:lstStyle/>
          <a:p>
            <a:pPr algn="ctr" fontAlgn="base"/>
            <a:r>
              <a:rPr lang="en-US" sz="2000" dirty="0">
                <a:effectLst/>
                <a:latin typeface="poppins" panose="00000500000000000000" pitchFamily="2" charset="0"/>
              </a:rPr>
              <a:t>Keith Harder offers Securities through Rehmann Financial Network, member FINRA/SIPC.</a:t>
            </a:r>
          </a:p>
          <a:p>
            <a:pPr algn="ctr" fontAlgn="base"/>
            <a:r>
              <a:rPr lang="en-US" sz="2000" dirty="0">
                <a:effectLst/>
                <a:latin typeface="poppins" panose="00000500000000000000" pitchFamily="2" charset="0"/>
              </a:rPr>
              <a:t>Investment advisory services offered through Rehmann Wealth, a Registered Investment Advisor.  </a:t>
            </a:r>
          </a:p>
          <a:p>
            <a:pPr algn="ctr" fontAlgn="base"/>
            <a:r>
              <a:rPr lang="en-US" sz="2000" dirty="0">
                <a:effectLst/>
                <a:latin typeface="poppins" panose="00000500000000000000" pitchFamily="2" charset="0"/>
              </a:rPr>
              <a:t>Insurance Services offered through Rehmann Insurance Group.</a:t>
            </a:r>
          </a:p>
          <a:p>
            <a:pPr algn="ctr"/>
            <a:br>
              <a:rPr lang="en-US" dirty="0">
                <a:effectLst/>
                <a:latin typeface="poppins" panose="00000500000000000000" pitchFamily="2" charset="0"/>
              </a:rPr>
            </a:br>
            <a:endParaRPr lang="en-US" dirty="0"/>
          </a:p>
        </p:txBody>
      </p:sp>
    </p:spTree>
    <p:custDataLst>
      <p:tags r:id="rId1"/>
    </p:custDataLst>
    <p:extLst>
      <p:ext uri="{BB962C8B-B14F-4D97-AF65-F5344CB8AC3E}">
        <p14:creationId xmlns:p14="http://schemas.microsoft.com/office/powerpoint/2010/main" val="164690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4941277" y="11033346"/>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QUESTIONS</a:t>
            </a:r>
          </a:p>
        </p:txBody>
      </p:sp>
      <p:pic>
        <p:nvPicPr>
          <p:cNvPr id="4" name="Picture 3" descr="A picture containing microphone&#10;&#10;Description automatically generated">
            <a:extLst>
              <a:ext uri="{FF2B5EF4-FFF2-40B4-BE49-F238E27FC236}">
                <a16:creationId xmlns:a16="http://schemas.microsoft.com/office/drawing/2014/main" id="{CDFE13CC-067F-46FA-A4AB-0BDCEB6DC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8" name="TextBox 7">
            <a:extLst>
              <a:ext uri="{FF2B5EF4-FFF2-40B4-BE49-F238E27FC236}">
                <a16:creationId xmlns:a16="http://schemas.microsoft.com/office/drawing/2014/main" id="{B5480160-EB45-47FE-A333-D8A5543224D0}"/>
              </a:ext>
            </a:extLst>
          </p:cNvPr>
          <p:cNvSpPr txBox="1"/>
          <p:nvPr/>
        </p:nvSpPr>
        <p:spPr>
          <a:xfrm>
            <a:off x="5093677" y="10587869"/>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	Questions?</a:t>
            </a:r>
          </a:p>
        </p:txBody>
      </p:sp>
    </p:spTree>
    <p:custDataLst>
      <p:tags r:id="rId1"/>
    </p:custDataLst>
    <p:extLst>
      <p:ext uri="{BB962C8B-B14F-4D97-AF65-F5344CB8AC3E}">
        <p14:creationId xmlns:p14="http://schemas.microsoft.com/office/powerpoint/2010/main" val="22547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ills, Trusts &amp; Estate Planning">
            <a:extLst>
              <a:ext uri="{FF2B5EF4-FFF2-40B4-BE49-F238E27FC236}">
                <a16:creationId xmlns:a16="http://schemas.microsoft.com/office/drawing/2014/main" id="{4A1A92D6-3092-4206-BE35-ADDCE0D31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8824" y="6232358"/>
            <a:ext cx="9144000" cy="58738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86CC05-C29B-4B2A-BC40-FD32CB525152}"/>
              </a:ext>
            </a:extLst>
          </p:cNvPr>
          <p:cNvSpPr txBox="1"/>
          <p:nvPr/>
        </p:nvSpPr>
        <p:spPr>
          <a:xfrm>
            <a:off x="829163" y="904220"/>
            <a:ext cx="22719323" cy="6740307"/>
          </a:xfrm>
          <a:prstGeom prst="rect">
            <a:avLst/>
          </a:prstGeom>
          <a:noFill/>
        </p:spPr>
        <p:txBody>
          <a:bodyPr wrap="square" rtlCol="0">
            <a:spAutoFit/>
          </a:bodyPr>
          <a:lstStyle/>
          <a:p>
            <a:pPr marL="571500" indent="-571500">
              <a:buFont typeface="Arial" panose="020B0604020202020204" pitchFamily="34" charset="0"/>
              <a:buChar char="•"/>
            </a:pPr>
            <a:r>
              <a:rPr lang="en-US" sz="7200" b="0" i="0" dirty="0">
                <a:solidFill>
                  <a:srgbClr val="202124"/>
                </a:solidFill>
                <a:effectLst/>
                <a:latin typeface="Arial" panose="020B0604020202020204" pitchFamily="34" charset="0"/>
                <a:cs typeface="Arial" panose="020B0604020202020204" pitchFamily="34" charset="0"/>
              </a:rPr>
              <a:t>Estate planning is </a:t>
            </a:r>
            <a:r>
              <a:rPr lang="en-US" sz="7200" b="1" i="0" dirty="0">
                <a:solidFill>
                  <a:srgbClr val="202124"/>
                </a:solidFill>
                <a:effectLst/>
                <a:latin typeface="Arial" panose="020B0604020202020204" pitchFamily="34" charset="0"/>
                <a:cs typeface="Arial" panose="020B0604020202020204" pitchFamily="34" charset="0"/>
              </a:rPr>
              <a:t>the process by which an individual or family arranges for the transfer of assets in anticipation of death</a:t>
            </a:r>
            <a:r>
              <a:rPr lang="en-US" sz="7200" b="0" i="0" dirty="0">
                <a:solidFill>
                  <a:srgbClr val="202124"/>
                </a:solidFill>
                <a:effectLst/>
                <a:latin typeface="Arial" panose="020B0604020202020204" pitchFamily="34" charset="0"/>
                <a:cs typeface="Arial" panose="020B0604020202020204" pitchFamily="34" charset="0"/>
              </a:rPr>
              <a:t>. An estate plan aims to </a:t>
            </a:r>
            <a:r>
              <a:rPr lang="en-US" sz="7200" b="0" i="0" u="sng" dirty="0">
                <a:solidFill>
                  <a:srgbClr val="202124"/>
                </a:solidFill>
                <a:effectLst/>
                <a:latin typeface="Arial" panose="020B0604020202020204" pitchFamily="34" charset="0"/>
                <a:cs typeface="Arial" panose="020B0604020202020204" pitchFamily="34" charset="0"/>
              </a:rPr>
              <a:t>preserve</a:t>
            </a:r>
            <a:r>
              <a:rPr lang="en-US" sz="7200" b="0" i="0" dirty="0">
                <a:solidFill>
                  <a:srgbClr val="202124"/>
                </a:solidFill>
                <a:effectLst/>
                <a:latin typeface="Arial" panose="020B0604020202020204" pitchFamily="34" charset="0"/>
                <a:cs typeface="Arial" panose="020B0604020202020204" pitchFamily="34" charset="0"/>
              </a:rPr>
              <a:t> the </a:t>
            </a:r>
            <a:r>
              <a:rPr lang="en-US" sz="7200" b="0" i="0" u="sng" dirty="0">
                <a:solidFill>
                  <a:srgbClr val="202124"/>
                </a:solidFill>
                <a:effectLst/>
                <a:latin typeface="Arial" panose="020B0604020202020204" pitchFamily="34" charset="0"/>
                <a:cs typeface="Arial" panose="020B0604020202020204" pitchFamily="34" charset="0"/>
              </a:rPr>
              <a:t>maximum</a:t>
            </a:r>
            <a:r>
              <a:rPr lang="en-US" sz="7200" b="0" i="0" dirty="0">
                <a:solidFill>
                  <a:srgbClr val="202124"/>
                </a:solidFill>
                <a:effectLst/>
                <a:latin typeface="Arial" panose="020B0604020202020204" pitchFamily="34" charset="0"/>
                <a:cs typeface="Arial" panose="020B0604020202020204" pitchFamily="34" charset="0"/>
              </a:rPr>
              <a:t> amount of wealth possible for the intended beneficiaries and flexibility for the individual prior to death.</a:t>
            </a:r>
            <a:endParaRPr lang="en-US" sz="7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84916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6C062-53A6-4CE9-BEAF-FC2934A30923}"/>
              </a:ext>
            </a:extLst>
          </p:cNvPr>
          <p:cNvSpPr txBox="1"/>
          <p:nvPr/>
        </p:nvSpPr>
        <p:spPr>
          <a:xfrm>
            <a:off x="3562183" y="788069"/>
            <a:ext cx="16236615" cy="8386591"/>
          </a:xfrm>
          <a:prstGeom prst="rect">
            <a:avLst/>
          </a:prstGeom>
          <a:noFill/>
        </p:spPr>
        <p:txBody>
          <a:bodyPr wrap="square">
            <a:spAutoFit/>
          </a:bodyPr>
          <a:lstStyle/>
          <a:p>
            <a:pPr marL="0" marR="0">
              <a:lnSpc>
                <a:spcPct val="107000"/>
              </a:lnSpc>
              <a:spcBef>
                <a:spcPts val="0"/>
              </a:spcBef>
              <a:spcAft>
                <a:spcPts val="800"/>
              </a:spcAft>
            </a:pPr>
            <a:r>
              <a:rPr lang="en-US" sz="5400" b="1"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Common Estate Planning Goals</a:t>
            </a:r>
            <a:endParaRPr lang="en-US" sz="5400" dirty="0">
              <a:effectLst/>
              <a:latin typeface="Arial" panose="020B0604020202020204" pitchFamily="34" charset="0"/>
              <a:ea typeface="Calibri" panose="020F0502020204030204" pitchFamily="34" charset="0"/>
              <a:cs typeface="Arial" panose="020B0604020202020204" pitchFamily="34" charset="0"/>
            </a:endParaRPr>
          </a:p>
          <a:p>
            <a:pPr marL="685800" marR="0" lvl="0" indent="-685800">
              <a:lnSpc>
                <a:spcPct val="107000"/>
              </a:lnSpc>
              <a:spcBef>
                <a:spcPts val="0"/>
              </a:spcBef>
              <a:spcAft>
                <a:spcPts val="300"/>
              </a:spcAft>
              <a:buSzPts val="1000"/>
              <a:buFont typeface="Arial" panose="020B0604020202020204" pitchFamily="34" charset="0"/>
              <a:buChar char="•"/>
              <a:tabLst>
                <a:tab pos="457200" algn="l"/>
              </a:tabLst>
            </a:pPr>
            <a:endParaRPr lang="en-US" sz="54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endParaRPr>
          </a:p>
          <a:p>
            <a:pPr marL="685800" marR="0" lvl="0" indent="-685800">
              <a:lnSpc>
                <a:spcPct val="107000"/>
              </a:lnSpc>
              <a:spcBef>
                <a:spcPts val="0"/>
              </a:spcBef>
              <a:spcAft>
                <a:spcPts val="300"/>
              </a:spcAft>
              <a:buSzPts val="1000"/>
              <a:buFont typeface="Arial" panose="020B0604020202020204" pitchFamily="34" charset="0"/>
              <a:buChar char="•"/>
              <a:tabLst>
                <a:tab pos="457200" algn="l"/>
              </a:tabLst>
            </a:pPr>
            <a:r>
              <a:rPr lang="en-US" sz="54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Providing for Loved Ones</a:t>
            </a:r>
            <a:endParaRPr lang="en-US" sz="5400" dirty="0">
              <a:solidFill>
                <a:srgbClr val="202124"/>
              </a:solidFill>
              <a:effectLst/>
              <a:latin typeface="Arial" panose="020B0604020202020204" pitchFamily="34" charset="0"/>
              <a:ea typeface="Calibri" panose="020F0502020204030204" pitchFamily="34" charset="0"/>
              <a:cs typeface="Arial" panose="020B0604020202020204" pitchFamily="34" charset="0"/>
            </a:endParaRPr>
          </a:p>
          <a:p>
            <a:pPr marL="685800" marR="0" lvl="0" indent="-685800">
              <a:lnSpc>
                <a:spcPct val="107000"/>
              </a:lnSpc>
              <a:spcBef>
                <a:spcPts val="0"/>
              </a:spcBef>
              <a:spcAft>
                <a:spcPts val="300"/>
              </a:spcAft>
              <a:buSzPts val="1000"/>
              <a:buFont typeface="Arial" panose="020B0604020202020204" pitchFamily="34" charset="0"/>
              <a:buChar char="•"/>
              <a:tabLst>
                <a:tab pos="457200" algn="l"/>
              </a:tabLst>
            </a:pPr>
            <a:r>
              <a:rPr lang="en-US" sz="54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Mitigating or Avoiding Probate</a:t>
            </a:r>
            <a:endParaRPr lang="en-US" sz="5400" dirty="0">
              <a:solidFill>
                <a:srgbClr val="202124"/>
              </a:solidFill>
              <a:effectLst/>
              <a:latin typeface="Arial" panose="020B0604020202020204" pitchFamily="34" charset="0"/>
              <a:ea typeface="Calibri" panose="020F0502020204030204" pitchFamily="34" charset="0"/>
              <a:cs typeface="Arial" panose="020B0604020202020204" pitchFamily="34" charset="0"/>
            </a:endParaRPr>
          </a:p>
          <a:p>
            <a:pPr marL="685800" marR="0" lvl="0" indent="-685800">
              <a:lnSpc>
                <a:spcPct val="107000"/>
              </a:lnSpc>
              <a:spcBef>
                <a:spcPts val="0"/>
              </a:spcBef>
              <a:spcAft>
                <a:spcPts val="300"/>
              </a:spcAft>
              <a:buSzPts val="1000"/>
              <a:buFont typeface="Arial" panose="020B0604020202020204" pitchFamily="34" charset="0"/>
              <a:buChar char="•"/>
              <a:tabLst>
                <a:tab pos="457200" algn="l"/>
              </a:tabLst>
            </a:pPr>
            <a:r>
              <a:rPr lang="en-US" sz="5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Minimizing Taxes</a:t>
            </a:r>
            <a:endPar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685800" marR="0" lvl="0" indent="-685800">
              <a:lnSpc>
                <a:spcPct val="107000"/>
              </a:lnSpc>
              <a:spcBef>
                <a:spcPts val="0"/>
              </a:spcBef>
              <a:spcAft>
                <a:spcPts val="300"/>
              </a:spcAft>
              <a:buSzPts val="1000"/>
              <a:buFont typeface="Arial" panose="020B0604020202020204" pitchFamily="34" charset="0"/>
              <a:buChar char="•"/>
              <a:tabLst>
                <a:tab pos="457200" algn="l"/>
              </a:tabLst>
            </a:pPr>
            <a:r>
              <a:rPr lang="en-US" sz="54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Providing for Orderly Administration &amp;           	Stewardship of Property</a:t>
            </a:r>
            <a:endParaRPr lang="en-US" sz="5400" dirty="0">
              <a:solidFill>
                <a:srgbClr val="202124"/>
              </a:solidFill>
              <a:effectLst/>
              <a:latin typeface="Arial" panose="020B0604020202020204" pitchFamily="34" charset="0"/>
              <a:ea typeface="Calibri" panose="020F0502020204030204" pitchFamily="34" charset="0"/>
              <a:cs typeface="Arial" panose="020B0604020202020204" pitchFamily="34" charset="0"/>
            </a:endParaRPr>
          </a:p>
          <a:p>
            <a:pPr marL="685800" marR="0" lvl="0" indent="-685800">
              <a:lnSpc>
                <a:spcPct val="107000"/>
              </a:lnSpc>
              <a:spcBef>
                <a:spcPts val="0"/>
              </a:spcBef>
              <a:spcAft>
                <a:spcPts val="300"/>
              </a:spcAft>
              <a:buSzPts val="1000"/>
              <a:buFont typeface="Arial" panose="020B0604020202020204" pitchFamily="34" charset="0"/>
              <a:buChar char="•"/>
              <a:tabLst>
                <a:tab pos="457200" algn="l"/>
              </a:tabLst>
            </a:pPr>
            <a:r>
              <a:rPr lang="en-US" sz="54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Protecting Assets</a:t>
            </a:r>
            <a:endParaRPr lang="en-US" sz="5400" dirty="0">
              <a:solidFill>
                <a:srgbClr val="202124"/>
              </a:solidFill>
              <a:effectLst/>
              <a:latin typeface="Arial" panose="020B0604020202020204" pitchFamily="34" charset="0"/>
              <a:ea typeface="Calibri" panose="020F0502020204030204" pitchFamily="34" charset="0"/>
              <a:cs typeface="Arial" panose="020B0604020202020204" pitchFamily="34" charset="0"/>
            </a:endParaRPr>
          </a:p>
          <a:p>
            <a:pPr marL="685800" marR="0" lvl="0" indent="-685800">
              <a:lnSpc>
                <a:spcPct val="107000"/>
              </a:lnSpc>
              <a:spcBef>
                <a:spcPts val="0"/>
              </a:spcBef>
              <a:spcAft>
                <a:spcPts val="300"/>
              </a:spcAft>
              <a:buSzPts val="1000"/>
              <a:buFont typeface="Arial" panose="020B0604020202020204" pitchFamily="34" charset="0"/>
              <a:buChar char="•"/>
              <a:tabLst>
                <a:tab pos="457200" algn="l"/>
              </a:tabLst>
            </a:pPr>
            <a:r>
              <a:rPr lang="en-US" sz="54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Providing for Incapacity</a:t>
            </a:r>
            <a:endParaRPr lang="en-US" sz="5400" dirty="0">
              <a:solidFill>
                <a:srgbClr val="202124"/>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4201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4941277" y="11033346"/>
            <a:ext cx="18921046" cy="1477328"/>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TITLE GOES HERE</a:t>
            </a:r>
          </a:p>
        </p:txBody>
      </p:sp>
      <p:pic>
        <p:nvPicPr>
          <p:cNvPr id="4" name="Picture 3" descr="Close-up of people working on a computer&#10;&#10;Description automatically generated with low confidence">
            <a:extLst>
              <a:ext uri="{FF2B5EF4-FFF2-40B4-BE49-F238E27FC236}">
                <a16:creationId xmlns:a16="http://schemas.microsoft.com/office/drawing/2014/main" id="{2B6C7436-90E8-4514-AB44-5E3700F63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8" name="TextBox 7">
            <a:extLst>
              <a:ext uri="{FF2B5EF4-FFF2-40B4-BE49-F238E27FC236}">
                <a16:creationId xmlns:a16="http://schemas.microsoft.com/office/drawing/2014/main" id="{06845AA6-03DF-47F2-9D2E-B0E44316D43D}"/>
              </a:ext>
            </a:extLst>
          </p:cNvPr>
          <p:cNvSpPr txBox="1"/>
          <p:nvPr/>
        </p:nvSpPr>
        <p:spPr>
          <a:xfrm>
            <a:off x="5093677" y="11185746"/>
            <a:ext cx="18921046" cy="2862322"/>
          </a:xfrm>
          <a:prstGeom prst="rect">
            <a:avLst/>
          </a:prstGeom>
          <a:noFill/>
        </p:spPr>
        <p:txBody>
          <a:bodyPr wrap="square" rtlCol="0">
            <a:spAutoFit/>
          </a:bodyPr>
          <a:lstStyle/>
          <a:p>
            <a:pPr algn="ctr">
              <a:lnSpc>
                <a:spcPct val="90000"/>
              </a:lnSpc>
            </a:pPr>
            <a:r>
              <a:rPr lang="en-US" sz="10000" b="1" dirty="0">
                <a:solidFill>
                  <a:schemeClr val="bg1"/>
                </a:solidFill>
                <a:latin typeface="Montserrat" pitchFamily="2" charset="77"/>
                <a:ea typeface="Glypha 55 Roman" charset="0"/>
                <a:cs typeface="Glypha 55 Roman" charset="0"/>
              </a:rPr>
              <a:t>ESTATE PLANNING DOCUMENTS</a:t>
            </a:r>
          </a:p>
        </p:txBody>
      </p:sp>
    </p:spTree>
    <p:custDataLst>
      <p:tags r:id="rId1"/>
    </p:custDataLst>
    <p:extLst>
      <p:ext uri="{BB962C8B-B14F-4D97-AF65-F5344CB8AC3E}">
        <p14:creationId xmlns:p14="http://schemas.microsoft.com/office/powerpoint/2010/main" val="1261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5A7E67-24B6-4A44-AB84-A334ACCBEC06}"/>
              </a:ext>
            </a:extLst>
          </p:cNvPr>
          <p:cNvSpPr txBox="1"/>
          <p:nvPr/>
        </p:nvSpPr>
        <p:spPr>
          <a:xfrm>
            <a:off x="6420446" y="722611"/>
            <a:ext cx="11530721" cy="1006429"/>
          </a:xfrm>
          <a:prstGeom prst="rect">
            <a:avLst/>
          </a:prstGeom>
          <a:noFill/>
        </p:spPr>
        <p:txBody>
          <a:bodyPr wrap="none" rtlCol="0">
            <a:spAutoFit/>
          </a:bodyPr>
          <a:lstStyle/>
          <a:p>
            <a:pPr algn="ctr">
              <a:lnSpc>
                <a:spcPct val="90000"/>
              </a:lnSpc>
            </a:pPr>
            <a:r>
              <a:rPr lang="en-US" sz="6600" b="1" dirty="0">
                <a:solidFill>
                  <a:schemeClr val="accent6">
                    <a:lumMod val="10000"/>
                  </a:schemeClr>
                </a:solidFill>
                <a:latin typeface="Arial" panose="020B0604020202020204" pitchFamily="34" charset="0"/>
                <a:ea typeface="Glypha 55 Roman" charset="0"/>
                <a:cs typeface="Arial" panose="020B0604020202020204" pitchFamily="34" charset="0"/>
              </a:rPr>
              <a:t>Estate Planning Must-Haves</a:t>
            </a:r>
          </a:p>
        </p:txBody>
      </p:sp>
      <p:sp>
        <p:nvSpPr>
          <p:cNvPr id="4" name="TextBox 3">
            <a:extLst>
              <a:ext uri="{FF2B5EF4-FFF2-40B4-BE49-F238E27FC236}">
                <a16:creationId xmlns:a16="http://schemas.microsoft.com/office/drawing/2014/main" id="{8086CC05-C29B-4B2A-BC40-FD32CB525152}"/>
              </a:ext>
            </a:extLst>
          </p:cNvPr>
          <p:cNvSpPr txBox="1"/>
          <p:nvPr/>
        </p:nvSpPr>
        <p:spPr>
          <a:xfrm>
            <a:off x="3296653" y="2107379"/>
            <a:ext cx="18624883" cy="9325630"/>
          </a:xfrm>
          <a:prstGeom prst="rect">
            <a:avLst/>
          </a:prstGeom>
          <a:noFill/>
        </p:spPr>
        <p:txBody>
          <a:bodyPr wrap="square" rtlCol="0">
            <a:spAutoFit/>
          </a:bodyPr>
          <a:lstStyle/>
          <a:p>
            <a:pPr marL="571500"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Last Will and Testament  </a:t>
            </a:r>
          </a:p>
          <a:p>
            <a:pPr marL="571500"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Trust Document </a:t>
            </a:r>
          </a:p>
          <a:p>
            <a:pPr marL="571500"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Durable Power of Attorney (POA)</a:t>
            </a:r>
          </a:p>
          <a:p>
            <a:pPr marL="571500"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Healthcare Power of Attorney (POA)</a:t>
            </a:r>
          </a:p>
          <a:p>
            <a:pPr marL="571500"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Advance Healthcare Directive/Living Will</a:t>
            </a:r>
          </a:p>
          <a:p>
            <a:pPr marL="571500"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Beneficiary Designations</a:t>
            </a:r>
          </a:p>
          <a:p>
            <a:pPr marL="1485717" lvl="1"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Life Insurance</a:t>
            </a:r>
          </a:p>
          <a:p>
            <a:pPr marL="1485717" lvl="1"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Annuities</a:t>
            </a:r>
          </a:p>
          <a:p>
            <a:pPr marL="1485717" lvl="1" indent="-571500">
              <a:buFont typeface="Arial" panose="020B0604020202020204" pitchFamily="34" charset="0"/>
              <a:buChar char="•"/>
            </a:pPr>
            <a:r>
              <a:rPr lang="en-US" sz="6000" dirty="0">
                <a:solidFill>
                  <a:srgbClr val="2C3744"/>
                </a:solidFill>
                <a:latin typeface="Arial" panose="020B0604020202020204" pitchFamily="34" charset="0"/>
                <a:cs typeface="Arial" panose="020B0604020202020204" pitchFamily="34" charset="0"/>
              </a:rPr>
              <a:t>Retirement Benefits</a:t>
            </a:r>
          </a:p>
          <a:p>
            <a:pPr marL="1485717" lvl="1" indent="-571500">
              <a:buFont typeface="Arial" panose="020B0604020202020204" pitchFamily="34" charset="0"/>
              <a:buChar char="•"/>
            </a:pPr>
            <a:endParaRPr lang="en-US" sz="6000" dirty="0">
              <a:solidFill>
                <a:srgbClr val="2C3744"/>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87220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5A7E67-24B6-4A44-AB84-A334ACCBEC06}"/>
              </a:ext>
            </a:extLst>
          </p:cNvPr>
          <p:cNvSpPr txBox="1"/>
          <p:nvPr/>
        </p:nvSpPr>
        <p:spPr>
          <a:xfrm>
            <a:off x="4485919" y="722611"/>
            <a:ext cx="15399793" cy="1006429"/>
          </a:xfrm>
          <a:prstGeom prst="rect">
            <a:avLst/>
          </a:prstGeom>
          <a:noFill/>
        </p:spPr>
        <p:txBody>
          <a:bodyPr wrap="none" rtlCol="0">
            <a:spAutoFit/>
          </a:bodyPr>
          <a:lstStyle/>
          <a:p>
            <a:pPr algn="ctr">
              <a:lnSpc>
                <a:spcPct val="90000"/>
              </a:lnSpc>
            </a:pPr>
            <a:r>
              <a:rPr lang="en-US" sz="6600" b="1" dirty="0">
                <a:solidFill>
                  <a:schemeClr val="accent6">
                    <a:lumMod val="10000"/>
                  </a:schemeClr>
                </a:solidFill>
                <a:latin typeface="Arial" panose="020B0604020202020204" pitchFamily="34" charset="0"/>
                <a:ea typeface="Glypha 55 Roman" charset="0"/>
                <a:cs typeface="Arial" panose="020B0604020202020204" pitchFamily="34" charset="0"/>
              </a:rPr>
              <a:t>Will vs. Trust – What’s the difference?</a:t>
            </a:r>
          </a:p>
        </p:txBody>
      </p:sp>
      <p:sp>
        <p:nvSpPr>
          <p:cNvPr id="5" name="TextBox 4">
            <a:extLst>
              <a:ext uri="{FF2B5EF4-FFF2-40B4-BE49-F238E27FC236}">
                <a16:creationId xmlns:a16="http://schemas.microsoft.com/office/drawing/2014/main" id="{4EB67E83-5112-458F-B26E-2A982B9C9213}"/>
              </a:ext>
            </a:extLst>
          </p:cNvPr>
          <p:cNvSpPr txBox="1"/>
          <p:nvPr/>
        </p:nvSpPr>
        <p:spPr>
          <a:xfrm>
            <a:off x="1618248" y="2214135"/>
            <a:ext cx="20904868" cy="2308324"/>
          </a:xfrm>
          <a:prstGeom prst="rect">
            <a:avLst/>
          </a:prstGeom>
          <a:noFill/>
        </p:spPr>
        <p:txBody>
          <a:bodyPr wrap="square">
            <a:spAutoFit/>
          </a:bodyPr>
          <a:lstStyle/>
          <a:p>
            <a:r>
              <a:rPr lang="en-US" b="0" i="0" dirty="0">
                <a:solidFill>
                  <a:srgbClr val="252429"/>
                </a:solidFill>
                <a:effectLst/>
                <a:latin typeface="Arial" panose="020B0604020202020204" pitchFamily="34" charset="0"/>
                <a:cs typeface="Arial" panose="020B0604020202020204" pitchFamily="34" charset="0"/>
              </a:rPr>
              <a:t>A Will, also known as a Last Will and Testament, is a legally prepared and bound document that states your intentions for the distribution of your assets and wealth after your death. In the event you have children, a valid Will also allows you to designate who will care for them.  </a:t>
            </a:r>
          </a:p>
          <a:p>
            <a:endParaRPr lang="en-US" sz="3600" dirty="0">
              <a:solidFill>
                <a:srgbClr val="2C3744"/>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E2AD1-F110-4B6D-8B74-76C6A2049593}"/>
              </a:ext>
            </a:extLst>
          </p:cNvPr>
          <p:cNvSpPr txBox="1"/>
          <p:nvPr/>
        </p:nvSpPr>
        <p:spPr>
          <a:xfrm>
            <a:off x="1618248" y="4454425"/>
            <a:ext cx="20904868" cy="5632311"/>
          </a:xfrm>
          <a:prstGeom prst="rect">
            <a:avLst/>
          </a:prstGeom>
          <a:noFill/>
        </p:spPr>
        <p:txBody>
          <a:bodyPr wrap="square">
            <a:spAutoFit/>
          </a:bodyPr>
          <a:lstStyle/>
          <a:p>
            <a:r>
              <a:rPr lang="en-US" b="0" i="0" dirty="0">
                <a:solidFill>
                  <a:srgbClr val="1F1F1F"/>
                </a:solidFill>
                <a:effectLst/>
                <a:latin typeface="Arial" panose="020B0604020202020204" pitchFamily="34" charset="0"/>
                <a:cs typeface="Arial" panose="020B0604020202020204" pitchFamily="34" charset="0"/>
              </a:rPr>
              <a:t>Like a </a:t>
            </a:r>
            <a:r>
              <a:rPr lang="en-US" dirty="0">
                <a:solidFill>
                  <a:srgbClr val="1F1F1F"/>
                </a:solidFill>
                <a:latin typeface="Arial" panose="020B0604020202020204" pitchFamily="34" charset="0"/>
                <a:cs typeface="Arial" panose="020B0604020202020204" pitchFamily="34" charset="0"/>
              </a:rPr>
              <a:t>W</a:t>
            </a:r>
            <a:r>
              <a:rPr lang="en-US" b="0" i="0" dirty="0">
                <a:solidFill>
                  <a:srgbClr val="1F1F1F"/>
                </a:solidFill>
                <a:effectLst/>
                <a:latin typeface="Arial" panose="020B0604020202020204" pitchFamily="34" charset="0"/>
                <a:cs typeface="Arial" panose="020B0604020202020204" pitchFamily="34" charset="0"/>
              </a:rPr>
              <a:t>ill, a Trust is a legal document that lets you distribute your possessions to people and organizations after you die. A Trust “owns” the property you put into it, while still allowing you to maintain control. </a:t>
            </a:r>
          </a:p>
          <a:p>
            <a:endParaRPr lang="en-US" dirty="0">
              <a:solidFill>
                <a:srgbClr val="1F1F1F"/>
              </a:solidFill>
              <a:latin typeface="Arial" panose="020B0604020202020204" pitchFamily="34" charset="0"/>
              <a:cs typeface="Arial" panose="020B0604020202020204" pitchFamily="34" charset="0"/>
            </a:endParaRPr>
          </a:p>
          <a:p>
            <a:r>
              <a:rPr lang="en-US" dirty="0">
                <a:solidFill>
                  <a:srgbClr val="1F1F1F"/>
                </a:solidFill>
                <a:latin typeface="Arial" panose="020B0604020202020204" pitchFamily="34" charset="0"/>
                <a:cs typeface="Arial" panose="020B0604020202020204" pitchFamily="34" charset="0"/>
              </a:rPr>
              <a:t>Main differences:</a:t>
            </a:r>
          </a:p>
          <a:p>
            <a:endParaRPr lang="en-US" dirty="0">
              <a:solidFill>
                <a:srgbClr val="1F1F1F"/>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dirty="0">
                <a:solidFill>
                  <a:srgbClr val="1F1F1F"/>
                </a:solidFill>
                <a:latin typeface="Arial" panose="020B0604020202020204" pitchFamily="34" charset="0"/>
                <a:cs typeface="Arial" panose="020B0604020202020204" pitchFamily="34" charset="0"/>
              </a:rPr>
              <a:t>Wills allow for naming a guardian for minors/ Trusts do not</a:t>
            </a:r>
          </a:p>
          <a:p>
            <a:pPr marL="571500" indent="-571500">
              <a:buFont typeface="Arial" panose="020B0604020202020204" pitchFamily="34" charset="0"/>
              <a:buChar char="•"/>
            </a:pPr>
            <a:r>
              <a:rPr lang="en-US" dirty="0">
                <a:solidFill>
                  <a:srgbClr val="1F1F1F"/>
                </a:solidFill>
                <a:latin typeface="Arial" panose="020B0604020202020204" pitchFamily="34" charset="0"/>
                <a:cs typeface="Arial" panose="020B0604020202020204" pitchFamily="34" charset="0"/>
              </a:rPr>
              <a:t>Wills take effect when you die/ Trusts take effect when signed and funded</a:t>
            </a:r>
          </a:p>
          <a:p>
            <a:pPr marL="571500" indent="-571500">
              <a:buFont typeface="Arial" panose="020B0604020202020204" pitchFamily="34" charset="0"/>
              <a:buChar char="•"/>
            </a:pPr>
            <a:r>
              <a:rPr lang="en-US" dirty="0">
                <a:solidFill>
                  <a:srgbClr val="1F1F1F"/>
                </a:solidFill>
                <a:latin typeface="Arial" panose="020B0604020202020204" pitchFamily="34" charset="0"/>
                <a:cs typeface="Arial" panose="020B0604020202020204" pitchFamily="34" charset="0"/>
              </a:rPr>
              <a:t>Wills are subject to probate/ Trusts are not</a:t>
            </a:r>
          </a:p>
          <a:p>
            <a:pPr marL="571500" indent="-571500">
              <a:buFont typeface="Arial" panose="020B0604020202020204" pitchFamily="34" charset="0"/>
              <a:buChar char="•"/>
            </a:pPr>
            <a:r>
              <a:rPr lang="en-US" dirty="0">
                <a:solidFill>
                  <a:srgbClr val="1F1F1F"/>
                </a:solidFill>
                <a:latin typeface="Arial" panose="020B0604020202020204" pitchFamily="34" charset="0"/>
                <a:cs typeface="Arial" panose="020B0604020202020204" pitchFamily="34" charset="0"/>
              </a:rPr>
              <a:t>Wills are public/ Trust are private</a:t>
            </a:r>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6517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155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1220" y="2821216"/>
            <a:ext cx="13716000" cy="8073569"/>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1222" y="2841490"/>
            <a:ext cx="13715998" cy="8073575"/>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4794" y="7177222"/>
            <a:ext cx="5003958" cy="807357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212" y="1939436"/>
            <a:ext cx="7798681"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1238" y="2800938"/>
            <a:ext cx="13716006" cy="8073567"/>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73526CD-95A2-2F41-C6F6-47DC42ECDF5B}"/>
              </a:ext>
            </a:extLst>
          </p:cNvPr>
          <p:cNvSpPr txBox="1"/>
          <p:nvPr/>
        </p:nvSpPr>
        <p:spPr>
          <a:xfrm>
            <a:off x="933200" y="1173710"/>
            <a:ext cx="6401065" cy="6774994"/>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8000" kern="1200">
                <a:solidFill>
                  <a:srgbClr val="FFFFFF"/>
                </a:solidFill>
                <a:latin typeface="+mj-lt"/>
                <a:ea typeface="+mj-ea"/>
                <a:cs typeface="+mj-cs"/>
              </a:rPr>
              <a:t>Don’t let our clients be penny wise and pound foolish!</a:t>
            </a:r>
          </a:p>
        </p:txBody>
      </p:sp>
      <p:sp>
        <p:nvSpPr>
          <p:cNvPr id="3" name="TextBox 2">
            <a:extLst>
              <a:ext uri="{FF2B5EF4-FFF2-40B4-BE49-F238E27FC236}">
                <a16:creationId xmlns:a16="http://schemas.microsoft.com/office/drawing/2014/main" id="{45755937-8730-2DD0-7DCC-51A94CEC094B}"/>
              </a:ext>
            </a:extLst>
          </p:cNvPr>
          <p:cNvSpPr txBox="1"/>
          <p:nvPr/>
        </p:nvSpPr>
        <p:spPr>
          <a:xfrm>
            <a:off x="8267465" y="431800"/>
            <a:ext cx="7673964" cy="130048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800" b="0" i="0" dirty="0">
                <a:effectLst/>
              </a:rPr>
              <a:t>High net worth individuals should start planning for the potential sunset of existing estate tax limits on December 31, 2025. The so-called “Trump” tax law of 2017 set new higher limits, (approx. $12.9M for 2023), but with a catch—that all limits revert to prior law after December 31, 2025 ($5M, plus inflation adjustments).</a:t>
            </a:r>
          </a:p>
          <a:p>
            <a:pPr indent="-228600" defTabSz="914400">
              <a:lnSpc>
                <a:spcPct val="90000"/>
              </a:lnSpc>
              <a:spcAft>
                <a:spcPts val="600"/>
              </a:spcAft>
              <a:buFont typeface="Arial" panose="020B0604020202020204" pitchFamily="34" charset="0"/>
              <a:buChar char="•"/>
            </a:pPr>
            <a:endParaRPr lang="en-US" sz="2800" b="0" i="0" dirty="0">
              <a:effectLst/>
            </a:endParaRPr>
          </a:p>
          <a:p>
            <a:pPr indent="-228600" defTabSz="914400">
              <a:lnSpc>
                <a:spcPct val="90000"/>
              </a:lnSpc>
              <a:spcAft>
                <a:spcPts val="600"/>
              </a:spcAft>
              <a:buFont typeface="Arial" panose="020B0604020202020204" pitchFamily="34" charset="0"/>
              <a:buChar char="•"/>
            </a:pPr>
            <a:r>
              <a:rPr lang="en-US" sz="2800" b="0" i="0" dirty="0">
                <a:effectLst/>
              </a:rPr>
              <a:t>For this sunset to be changed, Congress will have to act. And based upon recent political conflict within Congress, “action” has been extremely rare. If Congress does nothing, the reversion will occur. There is one more election cycle to go through in 2024, and those results could have significant effect on what Washington decides to do with this issue.</a:t>
            </a:r>
          </a:p>
          <a:p>
            <a:pPr indent="-228600" defTabSz="914400">
              <a:lnSpc>
                <a:spcPct val="90000"/>
              </a:lnSpc>
              <a:spcAft>
                <a:spcPts val="600"/>
              </a:spcAft>
              <a:buFont typeface="Arial" panose="020B0604020202020204" pitchFamily="34" charset="0"/>
              <a:buChar char="•"/>
            </a:pPr>
            <a:endParaRPr lang="en-US" sz="2800" b="0" i="0" dirty="0">
              <a:effectLst/>
            </a:endParaRPr>
          </a:p>
          <a:p>
            <a:pPr indent="-228600" defTabSz="914400">
              <a:lnSpc>
                <a:spcPct val="90000"/>
              </a:lnSpc>
              <a:spcAft>
                <a:spcPts val="600"/>
              </a:spcAft>
              <a:buFont typeface="Arial" panose="020B0604020202020204" pitchFamily="34" charset="0"/>
              <a:buChar char="•"/>
            </a:pPr>
            <a:r>
              <a:rPr lang="en-US" sz="2800" b="0" i="0" dirty="0">
                <a:effectLst/>
              </a:rPr>
              <a:t>Plans today can allow a taxpayer to utilize the current higher exemption amounts, so that even if limits revert to lower limits, the current transfers are not subject to gift or estate tax. Transfers can be done in many ways. There are literally hundreds of combinations of planning devices that one could utilize with a wide range of complexity. Planning should take in account not only the size of one’s estate, and their family situations, but also the taxpayer’s appetite for complexity after the planning is executed.</a:t>
            </a:r>
          </a:p>
          <a:p>
            <a:pPr indent="-228600" defTabSz="914400">
              <a:lnSpc>
                <a:spcPct val="90000"/>
              </a:lnSpc>
              <a:spcAft>
                <a:spcPts val="600"/>
              </a:spcAft>
              <a:buFont typeface="Arial" panose="020B0604020202020204" pitchFamily="34" charset="0"/>
              <a:buChar char="•"/>
            </a:pPr>
            <a:endParaRPr lang="en-US" sz="2200" dirty="0"/>
          </a:p>
        </p:txBody>
      </p:sp>
      <p:pic>
        <p:nvPicPr>
          <p:cNvPr id="4" name="Picture 2" descr="Navigator Financial Planning">
            <a:extLst>
              <a:ext uri="{FF2B5EF4-FFF2-40B4-BE49-F238E27FC236}">
                <a16:creationId xmlns:a16="http://schemas.microsoft.com/office/drawing/2014/main" id="{A6B4F3FC-6142-2B28-06CF-2F4F941ECB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14780" y="3896678"/>
            <a:ext cx="7229669" cy="594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INVP Light">
      <a:dk1>
        <a:srgbClr val="737572"/>
      </a:dk1>
      <a:lt1>
        <a:srgbClr val="FFFFFF"/>
      </a:lt1>
      <a:dk2>
        <a:srgbClr val="445469"/>
      </a:dk2>
      <a:lt2>
        <a:srgbClr val="F6F7FA"/>
      </a:lt2>
      <a:accent1>
        <a:srgbClr val="0D73B2"/>
      </a:accent1>
      <a:accent2>
        <a:srgbClr val="445468"/>
      </a:accent2>
      <a:accent3>
        <a:srgbClr val="33D1AD"/>
      </a:accent3>
      <a:accent4>
        <a:srgbClr val="F19A14"/>
      </a:accent4>
      <a:accent5>
        <a:srgbClr val="91CE55"/>
      </a:accent5>
      <a:accent6>
        <a:srgbClr val="CAC9D0"/>
      </a:accent6>
      <a:hlink>
        <a:srgbClr val="216BA9"/>
      </a:hlink>
      <a:folHlink>
        <a:srgbClr val="1FB18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CD305D6048824E948415F1F250F570" ma:contentTypeVersion="16" ma:contentTypeDescription="Create a new document." ma:contentTypeScope="" ma:versionID="4cf1c20c094e605ab2319403a53d9680">
  <xsd:schema xmlns:xsd="http://www.w3.org/2001/XMLSchema" xmlns:xs="http://www.w3.org/2001/XMLSchema" xmlns:p="http://schemas.microsoft.com/office/2006/metadata/properties" xmlns:ns2="adcc1906-1d61-4d44-831a-40cb04891413" xmlns:ns3="45e2bb66-6194-423d-a9d3-b9a023710514" targetNamespace="http://schemas.microsoft.com/office/2006/metadata/properties" ma:root="true" ma:fieldsID="9b6b24f0fb5cc28de1a80e0c12b717b0" ns2:_="" ns3:_="">
    <xsd:import namespace="adcc1906-1d61-4d44-831a-40cb04891413"/>
    <xsd:import namespace="45e2bb66-6194-423d-a9d3-b9a0237105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cc1906-1d61-4d44-831a-40cb048914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c485529-5221-4c42-a060-cf5d31a98e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evel" ma:index="23" nillable="true" ma:displayName="Level" ma:format="Dropdown" ma:internalName="Level">
      <xsd:simpleType>
        <xsd:restriction base="dms:Choice">
          <xsd:enumeration value="Staff"/>
          <xsd:enumeration value="Senior"/>
          <xsd:enumeration value="Senior Manager"/>
          <xsd:enumeration value="Manager"/>
          <xsd:enumeration value="Principal"/>
          <xsd:enumeration value="In-Charge"/>
          <xsd:enumeration value="Supervisor"/>
        </xsd:restriction>
      </xsd:simpleType>
    </xsd:element>
  </xsd:schema>
  <xsd:schema xmlns:xsd="http://www.w3.org/2001/XMLSchema" xmlns:xs="http://www.w3.org/2001/XMLSchema" xmlns:dms="http://schemas.microsoft.com/office/2006/documentManagement/types" xmlns:pc="http://schemas.microsoft.com/office/infopath/2007/PartnerControls" targetNamespace="45e2bb66-6194-423d-a9d3-b9a02371051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5ab995e-913c-4a94-a41d-9f96f6ca4a62}" ma:internalName="TaxCatchAll" ma:showField="CatchAllData" ma:web="45e2bb66-6194-423d-a9d3-b9a02371051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cc1906-1d61-4d44-831a-40cb04891413">
      <Terms xmlns="http://schemas.microsoft.com/office/infopath/2007/PartnerControls"/>
    </lcf76f155ced4ddcb4097134ff3c332f>
    <TaxCatchAll xmlns="45e2bb66-6194-423d-a9d3-b9a023710514" xsi:nil="true"/>
    <Level xmlns="adcc1906-1d61-4d44-831a-40cb04891413" xsi:nil="true"/>
  </documentManagement>
</p:properties>
</file>

<file path=customXml/itemProps1.xml><?xml version="1.0" encoding="utf-8"?>
<ds:datastoreItem xmlns:ds="http://schemas.openxmlformats.org/officeDocument/2006/customXml" ds:itemID="{42360E4D-FAA0-41C3-B7E2-64D22E3B0A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cc1906-1d61-4d44-831a-40cb04891413"/>
    <ds:schemaRef ds:uri="45e2bb66-6194-423d-a9d3-b9a0237105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AE5879-D3BA-44B8-9CA2-08D80E1E87CB}">
  <ds:schemaRefs>
    <ds:schemaRef ds:uri="http://schemas.microsoft.com/sharepoint/v3/contenttype/forms"/>
  </ds:schemaRefs>
</ds:datastoreItem>
</file>

<file path=customXml/itemProps3.xml><?xml version="1.0" encoding="utf-8"?>
<ds:datastoreItem xmlns:ds="http://schemas.openxmlformats.org/officeDocument/2006/customXml" ds:itemID="{D13B98ED-9086-4FCB-8298-E332515E1864}">
  <ds:schemaRefs>
    <ds:schemaRef ds:uri="http://schemas.microsoft.com/office/infopath/2007/PartnerControls"/>
    <ds:schemaRef ds:uri="adcc1906-1d61-4d44-831a-40cb04891413"/>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45e2bb66-6194-423d-a9d3-b9a02371051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34260</TotalTime>
  <Words>3170</Words>
  <Application>Microsoft Office PowerPoint</Application>
  <PresentationFormat>Custom</PresentationFormat>
  <Paragraphs>477</Paragraphs>
  <Slides>38</Slides>
  <Notes>37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Century Gothic</vt:lpstr>
      <vt:lpstr>Garamond</vt:lpstr>
      <vt:lpstr>Glypha LT Std</vt:lpstr>
      <vt:lpstr>Lato Light</vt:lpstr>
      <vt:lpstr>Montserrat</vt:lpstr>
      <vt:lpstr>poppins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Jetfabrik</dc:creator>
  <cp:keywords/>
  <dc:description/>
  <cp:lastModifiedBy>Susan Hanson</cp:lastModifiedBy>
  <cp:revision>3800</cp:revision>
  <dcterms:created xsi:type="dcterms:W3CDTF">2014-11-12T21:47:38Z</dcterms:created>
  <dcterms:modified xsi:type="dcterms:W3CDTF">2023-09-26T08:03:46Z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0x010100A7CD305D6048824E948415F1F250F570</vt:lpwstr>
  </property>
  <property fmtid="{D5CDD505-2E9C-101B-9397-08002B2CF9AE}" pid="3" name="ArticulateGUID">
    <vt:lpwstr>8B61B0C1-D767-4FAF-B2D5-5545F14C5590</vt:lpwstr>
  </property>
  <property fmtid="{D5CDD505-2E9C-101B-9397-08002B2CF9AE}" pid="4" name="ArticulatePath">
    <vt:lpwstr>https://rehmann.sharepoint.com/sites/int/RCS/salesmkt/PowerPoint 2016 Library/PPT Templates/Rehmann PPT template</vt:lpwstr>
  </property>
  <property fmtid="{D5CDD505-2E9C-101B-9397-08002B2CF9AE}" pid="5" name="MediaServiceImageTags">
    <vt:lpwstr/>
  </property>
</Properties>
</file>